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39"/>
  </p:notesMasterIdLst>
  <p:handoutMasterIdLst>
    <p:handoutMasterId r:id="rId140"/>
  </p:handoutMasterIdLst>
  <p:sldIdLst>
    <p:sldId id="257" r:id="rId2"/>
    <p:sldId id="258" r:id="rId3"/>
    <p:sldId id="271" r:id="rId4"/>
    <p:sldId id="379" r:id="rId5"/>
    <p:sldId id="273" r:id="rId6"/>
    <p:sldId id="378" r:id="rId7"/>
    <p:sldId id="380" r:id="rId8"/>
    <p:sldId id="278" r:id="rId9"/>
    <p:sldId id="280" r:id="rId10"/>
    <p:sldId id="281" r:id="rId11"/>
    <p:sldId id="376" r:id="rId12"/>
    <p:sldId id="384" r:id="rId13"/>
    <p:sldId id="377" r:id="rId14"/>
    <p:sldId id="381" r:id="rId15"/>
    <p:sldId id="382" r:id="rId16"/>
    <p:sldId id="283" r:id="rId17"/>
    <p:sldId id="385" r:id="rId18"/>
    <p:sldId id="284" r:id="rId19"/>
    <p:sldId id="276" r:id="rId20"/>
    <p:sldId id="275" r:id="rId21"/>
    <p:sldId id="286" r:id="rId22"/>
    <p:sldId id="288" r:id="rId23"/>
    <p:sldId id="289" r:id="rId24"/>
    <p:sldId id="290" r:id="rId25"/>
    <p:sldId id="304" r:id="rId26"/>
    <p:sldId id="291" r:id="rId27"/>
    <p:sldId id="292" r:id="rId28"/>
    <p:sldId id="386" r:id="rId29"/>
    <p:sldId id="305" r:id="rId30"/>
    <p:sldId id="307" r:id="rId31"/>
    <p:sldId id="308" r:id="rId32"/>
    <p:sldId id="287" r:id="rId33"/>
    <p:sldId id="285" r:id="rId34"/>
    <p:sldId id="296" r:id="rId35"/>
    <p:sldId id="297" r:id="rId36"/>
    <p:sldId id="298" r:id="rId37"/>
    <p:sldId id="371" r:id="rId38"/>
    <p:sldId id="372" r:id="rId39"/>
    <p:sldId id="299" r:id="rId40"/>
    <p:sldId id="300" r:id="rId41"/>
    <p:sldId id="301" r:id="rId42"/>
    <p:sldId id="302" r:id="rId43"/>
    <p:sldId id="303" r:id="rId44"/>
    <p:sldId id="367" r:id="rId45"/>
    <p:sldId id="369" r:id="rId46"/>
    <p:sldId id="400" r:id="rId47"/>
    <p:sldId id="401" r:id="rId48"/>
    <p:sldId id="402" r:id="rId49"/>
    <p:sldId id="403" r:id="rId50"/>
    <p:sldId id="404" r:id="rId51"/>
    <p:sldId id="405" r:id="rId52"/>
    <p:sldId id="406" r:id="rId53"/>
    <p:sldId id="407" r:id="rId54"/>
    <p:sldId id="408" r:id="rId55"/>
    <p:sldId id="409" r:id="rId56"/>
    <p:sldId id="410" r:id="rId57"/>
    <p:sldId id="411" r:id="rId58"/>
    <p:sldId id="412" r:id="rId59"/>
    <p:sldId id="413" r:id="rId60"/>
    <p:sldId id="414" r:id="rId61"/>
    <p:sldId id="373" r:id="rId62"/>
    <p:sldId id="310" r:id="rId63"/>
    <p:sldId id="294" r:id="rId64"/>
    <p:sldId id="293" r:id="rId65"/>
    <p:sldId id="311" r:id="rId66"/>
    <p:sldId id="318" r:id="rId67"/>
    <p:sldId id="319" r:id="rId68"/>
    <p:sldId id="320" r:id="rId69"/>
    <p:sldId id="353" r:id="rId70"/>
    <p:sldId id="354" r:id="rId71"/>
    <p:sldId id="355" r:id="rId72"/>
    <p:sldId id="356" r:id="rId73"/>
    <p:sldId id="365" r:id="rId74"/>
    <p:sldId id="388" r:id="rId75"/>
    <p:sldId id="321" r:id="rId76"/>
    <p:sldId id="295" r:id="rId77"/>
    <p:sldId id="394" r:id="rId78"/>
    <p:sldId id="331" r:id="rId79"/>
    <p:sldId id="332" r:id="rId80"/>
    <p:sldId id="333" r:id="rId81"/>
    <p:sldId id="334" r:id="rId82"/>
    <p:sldId id="330" r:id="rId83"/>
    <p:sldId id="335" r:id="rId84"/>
    <p:sldId id="336" r:id="rId85"/>
    <p:sldId id="337" r:id="rId86"/>
    <p:sldId id="329" r:id="rId87"/>
    <p:sldId id="323" r:id="rId88"/>
    <p:sldId id="306" r:id="rId89"/>
    <p:sldId id="328" r:id="rId90"/>
    <p:sldId id="338" r:id="rId91"/>
    <p:sldId id="339" r:id="rId92"/>
    <p:sldId id="340" r:id="rId93"/>
    <p:sldId id="341" r:id="rId94"/>
    <p:sldId id="342" r:id="rId95"/>
    <p:sldId id="343" r:id="rId96"/>
    <p:sldId id="344" r:id="rId97"/>
    <p:sldId id="345" r:id="rId98"/>
    <p:sldId id="346" r:id="rId99"/>
    <p:sldId id="347" r:id="rId100"/>
    <p:sldId id="348" r:id="rId101"/>
    <p:sldId id="349" r:id="rId102"/>
    <p:sldId id="350" r:id="rId103"/>
    <p:sldId id="351" r:id="rId104"/>
    <p:sldId id="432" r:id="rId105"/>
    <p:sldId id="433" r:id="rId106"/>
    <p:sldId id="434" r:id="rId107"/>
    <p:sldId id="435" r:id="rId108"/>
    <p:sldId id="436" r:id="rId109"/>
    <p:sldId id="437" r:id="rId110"/>
    <p:sldId id="438" r:id="rId111"/>
    <p:sldId id="439" r:id="rId112"/>
    <p:sldId id="415" r:id="rId113"/>
    <p:sldId id="440" r:id="rId114"/>
    <p:sldId id="441" r:id="rId115"/>
    <p:sldId id="442" r:id="rId116"/>
    <p:sldId id="443" r:id="rId117"/>
    <p:sldId id="444" r:id="rId118"/>
    <p:sldId id="445" r:id="rId119"/>
    <p:sldId id="416" r:id="rId120"/>
    <p:sldId id="417" r:id="rId121"/>
    <p:sldId id="418" r:id="rId122"/>
    <p:sldId id="419" r:id="rId123"/>
    <p:sldId id="420" r:id="rId124"/>
    <p:sldId id="421" r:id="rId125"/>
    <p:sldId id="422" r:id="rId126"/>
    <p:sldId id="322" r:id="rId127"/>
    <p:sldId id="423" r:id="rId128"/>
    <p:sldId id="424" r:id="rId129"/>
    <p:sldId id="425" r:id="rId130"/>
    <p:sldId id="426" r:id="rId131"/>
    <p:sldId id="427" r:id="rId132"/>
    <p:sldId id="428" r:id="rId133"/>
    <p:sldId id="429" r:id="rId134"/>
    <p:sldId id="430" r:id="rId135"/>
    <p:sldId id="313" r:id="rId136"/>
    <p:sldId id="316" r:id="rId137"/>
    <p:sldId id="317" r:id="rId1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rt" id="{4C1F3A85-2239-4D5C-BBF0-18FFB4FF7553}">
          <p14:sldIdLst>
            <p14:sldId id="257"/>
          </p14:sldIdLst>
        </p14:section>
        <p14:section name="Áttekintés" id="{D45A217F-1F9A-4A6E-B384-B043041C3C22}">
          <p14:sldIdLst>
            <p14:sldId id="258"/>
            <p14:sldId id="271"/>
          </p14:sldIdLst>
        </p14:section>
        <p14:section name="Bemutatkozás" id="{292218A6-B655-47BA-ACBC-650CE7880775}">
          <p14:sldIdLst>
            <p14:sldId id="379"/>
            <p14:sldId id="273"/>
            <p14:sldId id="378"/>
            <p14:sldId id="380"/>
            <p14:sldId id="278"/>
            <p14:sldId id="280"/>
            <p14:sldId id="281"/>
            <p14:sldId id="376"/>
            <p14:sldId id="384"/>
            <p14:sldId id="377"/>
            <p14:sldId id="381"/>
            <p14:sldId id="382"/>
            <p14:sldId id="283"/>
          </p14:sldIdLst>
        </p14:section>
        <p14:section name="Előadás" id="{605E6E77-FFDE-455B-B672-41C55C9DE1C1}">
          <p14:sldIdLst>
            <p14:sldId id="385"/>
          </p14:sldIdLst>
        </p14:section>
        <p14:section name="Előadás - Történeti áttekintés" id="{CCEB94AC-9AAD-4031-AF44-6DE50C6ED149}">
          <p14:sldIdLst>
            <p14:sldId id="284"/>
            <p14:sldId id="276"/>
            <p14:sldId id="275"/>
            <p14:sldId id="286"/>
            <p14:sldId id="288"/>
            <p14:sldId id="289"/>
            <p14:sldId id="290"/>
            <p14:sldId id="304"/>
            <p14:sldId id="291"/>
            <p14:sldId id="292"/>
          </p14:sldIdLst>
        </p14:section>
        <p14:section name="SAP Áttekintés" id="{5380B98C-62D3-4F5A-92B2-143C43F5775B}">
          <p14:sldIdLst>
            <p14:sldId id="386"/>
            <p14:sldId id="305"/>
            <p14:sldId id="307"/>
            <p14:sldId id="308"/>
            <p14:sldId id="287"/>
            <p14:sldId id="285"/>
            <p14:sldId id="296"/>
            <p14:sldId id="297"/>
            <p14:sldId id="298"/>
            <p14:sldId id="371"/>
            <p14:sldId id="372"/>
            <p14:sldId id="299"/>
            <p14:sldId id="300"/>
            <p14:sldId id="301"/>
            <p14:sldId id="302"/>
            <p14:sldId id="303"/>
            <p14:sldId id="367"/>
          </p14:sldIdLst>
        </p14:section>
        <p14:section name="Architektúra" id="{CAE6F271-997A-484D-85F9-88362DB7D2EF}">
          <p14:sldIdLst>
            <p14:sldId id="369"/>
            <p14:sldId id="400"/>
            <p14:sldId id="401"/>
            <p14:sldId id="402"/>
            <p14:sldId id="403"/>
            <p14:sldId id="404"/>
            <p14:sldId id="405"/>
            <p14:sldId id="406"/>
            <p14:sldId id="407"/>
            <p14:sldId id="408"/>
            <p14:sldId id="409"/>
            <p14:sldId id="410"/>
            <p14:sldId id="411"/>
            <p14:sldId id="412"/>
            <p14:sldId id="413"/>
            <p14:sldId id="414"/>
            <p14:sldId id="373"/>
            <p14:sldId id="310"/>
            <p14:sldId id="294"/>
            <p14:sldId id="293"/>
            <p14:sldId id="311"/>
          </p14:sldIdLst>
        </p14:section>
        <p14:section name="System Layouts" id="{3E3BC9B7-2897-47B3-996E-474316BC1EDC}">
          <p14:sldIdLst>
            <p14:sldId id="318"/>
            <p14:sldId id="319"/>
            <p14:sldId id="320"/>
          </p14:sldIdLst>
        </p14:section>
        <p14:section name="ABAP Programozás" id="{B1451E22-6B5C-41CD-A0A2-51A5E581130A}">
          <p14:sldIdLst>
            <p14:sldId id="353"/>
            <p14:sldId id="354"/>
            <p14:sldId id="355"/>
            <p14:sldId id="356"/>
            <p14:sldId id="365"/>
            <p14:sldId id="388"/>
          </p14:sldIdLst>
        </p14:section>
        <p14:section name="Bemutató gyakorlati előadás" id="{4FEF805B-3A3F-49DC-9FC3-945EA5C4F73A}">
          <p14:sldIdLst>
            <p14:sldId id="321"/>
            <p14:sldId id="295"/>
            <p14:sldId id="394"/>
            <p14:sldId id="331"/>
            <p14:sldId id="332"/>
            <p14:sldId id="333"/>
            <p14:sldId id="334"/>
            <p14:sldId id="330"/>
            <p14:sldId id="335"/>
            <p14:sldId id="336"/>
            <p14:sldId id="337"/>
            <p14:sldId id="329"/>
            <p14:sldId id="323"/>
            <p14:sldId id="306"/>
            <p14:sldId id="328"/>
            <p14:sldId id="338"/>
            <p14:sldId id="339"/>
            <p14:sldId id="340"/>
            <p14:sldId id="341"/>
            <p14:sldId id="342"/>
            <p14:sldId id="343"/>
            <p14:sldId id="344"/>
            <p14:sldId id="345"/>
            <p14:sldId id="346"/>
            <p14:sldId id="347"/>
            <p14:sldId id="348"/>
            <p14:sldId id="349"/>
            <p14:sldId id="350"/>
            <p14:sldId id="351"/>
            <p14:sldId id="432"/>
            <p14:sldId id="433"/>
            <p14:sldId id="434"/>
            <p14:sldId id="435"/>
            <p14:sldId id="436"/>
            <p14:sldId id="437"/>
            <p14:sldId id="438"/>
            <p14:sldId id="439"/>
            <p14:sldId id="415"/>
            <p14:sldId id="440"/>
            <p14:sldId id="441"/>
            <p14:sldId id="442"/>
            <p14:sldId id="443"/>
            <p14:sldId id="444"/>
            <p14:sldId id="445"/>
          </p14:sldIdLst>
        </p14:section>
        <p14:section name="ABAP Alapok" id="{2A88ABC2-C785-4425-9C86-3A94E36759D0}">
          <p14:sldIdLst>
            <p14:sldId id="416"/>
            <p14:sldId id="417"/>
            <p14:sldId id="418"/>
            <p14:sldId id="419"/>
            <p14:sldId id="420"/>
            <p14:sldId id="421"/>
            <p14:sldId id="422"/>
            <p14:sldId id="322"/>
            <p14:sldId id="423"/>
            <p14:sldId id="424"/>
            <p14:sldId id="425"/>
            <p14:sldId id="426"/>
            <p14:sldId id="427"/>
            <p14:sldId id="428"/>
            <p14:sldId id="429"/>
            <p14:sldId id="430"/>
          </p14:sldIdLst>
        </p14:section>
        <p14:section name="Backup" id="{0D5EBE1E-A6CF-4272-BA33-8B206CCC860C}">
          <p14:sldIdLst>
            <p14:sldId id="313"/>
            <p14:sldId id="316"/>
            <p14:sldId id="317"/>
          </p14:sldIdLst>
        </p14:section>
        <p14:section name="Appendix" id="{167A0488-F0E4-45D7-A26D-9581C055B1BE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7296" userDrawn="1">
          <p15:clr>
            <a:srgbClr val="A4A3A4"/>
          </p15:clr>
        </p15:guide>
        <p15:guide id="4" orient="horz" pos="41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BAB897-C928-47D6-9261-5962602E690D}" v="2" dt="2025-09-19T05:40:17.809"/>
  </p1510:revLst>
</p1510:revInfo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89911" autoAdjust="0"/>
  </p:normalViewPr>
  <p:slideViewPr>
    <p:cSldViewPr snapToGrid="0">
      <p:cViewPr varScale="1">
        <p:scale>
          <a:sx n="95" d="100"/>
          <a:sy n="95" d="100"/>
        </p:scale>
        <p:origin x="206" y="72"/>
      </p:cViewPr>
      <p:guideLst>
        <p:guide orient="horz" pos="2160"/>
        <p:guide pos="3840"/>
        <p:guide pos="7296"/>
        <p:guide orient="horz" pos="412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253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notesMaster" Target="notesMasters/notesMaster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handoutMaster" Target="handoutMasters/handoutMaster1.xml"/><Relationship Id="rId145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presProps" Target="presProps.xml"/><Relationship Id="rId146" Type="http://schemas.microsoft.com/office/2015/10/relationships/revisionInfo" Target="revisionInfo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viewProps" Target="viewProps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haly, Krisztian" userId="e193a088-ae0e-4c4f-bd52-c7e027d42371" providerId="ADAL" clId="{0BBAB897-C928-47D6-9261-5962602E690D}"/>
    <pc:docChg chg="custSel addSld delSld modSld delSection modSection">
      <pc:chgData name="Mihaly, Krisztian" userId="e193a088-ae0e-4c4f-bd52-c7e027d42371" providerId="ADAL" clId="{0BBAB897-C928-47D6-9261-5962602E690D}" dt="2025-09-22T06:46:28.881" v="495" actId="47"/>
      <pc:docMkLst>
        <pc:docMk/>
      </pc:docMkLst>
      <pc:sldChg chg="modSp mod">
        <pc:chgData name="Mihaly, Krisztian" userId="e193a088-ae0e-4c4f-bd52-c7e027d42371" providerId="ADAL" clId="{0BBAB897-C928-47D6-9261-5962602E690D}" dt="2025-09-18T16:21:35.942" v="7" actId="20577"/>
        <pc:sldMkLst>
          <pc:docMk/>
          <pc:sldMk cId="706305541" sldId="257"/>
        </pc:sldMkLst>
        <pc:spChg chg="mod">
          <ac:chgData name="Mihaly, Krisztian" userId="e193a088-ae0e-4c4f-bd52-c7e027d42371" providerId="ADAL" clId="{0BBAB897-C928-47D6-9261-5962602E690D}" dt="2025-09-18T16:21:35.942" v="7" actId="20577"/>
          <ac:spMkLst>
            <pc:docMk/>
            <pc:sldMk cId="706305541" sldId="257"/>
            <ac:spMk id="3" creationId="{00000000-0000-0000-0000-000000000000}"/>
          </ac:spMkLst>
        </pc:spChg>
      </pc:sldChg>
      <pc:sldChg chg="modSp mod">
        <pc:chgData name="Mihaly, Krisztian" userId="e193a088-ae0e-4c4f-bd52-c7e027d42371" providerId="ADAL" clId="{0BBAB897-C928-47D6-9261-5962602E690D}" dt="2025-09-18T16:22:22.667" v="65" actId="20577"/>
        <pc:sldMkLst>
          <pc:docMk/>
          <pc:sldMk cId="877058235" sldId="271"/>
        </pc:sldMkLst>
        <pc:spChg chg="mod">
          <ac:chgData name="Mihaly, Krisztian" userId="e193a088-ae0e-4c4f-bd52-c7e027d42371" providerId="ADAL" clId="{0BBAB897-C928-47D6-9261-5962602E690D}" dt="2025-09-18T16:22:22.667" v="65" actId="20577"/>
          <ac:spMkLst>
            <pc:docMk/>
            <pc:sldMk cId="877058235" sldId="271"/>
            <ac:spMk id="3" creationId="{00000000-0000-0000-0000-000000000000}"/>
          </ac:spMkLst>
        </pc:spChg>
      </pc:sldChg>
      <pc:sldChg chg="modSp mod">
        <pc:chgData name="Mihaly, Krisztian" userId="e193a088-ae0e-4c4f-bd52-c7e027d42371" providerId="ADAL" clId="{0BBAB897-C928-47D6-9261-5962602E690D}" dt="2025-09-18T16:22:57.113" v="70" actId="20577"/>
        <pc:sldMkLst>
          <pc:docMk/>
          <pc:sldMk cId="682628867" sldId="273"/>
        </pc:sldMkLst>
        <pc:spChg chg="mod">
          <ac:chgData name="Mihaly, Krisztian" userId="e193a088-ae0e-4c4f-bd52-c7e027d42371" providerId="ADAL" clId="{0BBAB897-C928-47D6-9261-5962602E690D}" dt="2025-09-18T16:22:57.113" v="70" actId="20577"/>
          <ac:spMkLst>
            <pc:docMk/>
            <pc:sldMk cId="682628867" sldId="273"/>
            <ac:spMk id="3" creationId="{00000000-0000-0000-0000-000000000000}"/>
          </ac:spMkLst>
        </pc:spChg>
      </pc:sldChg>
      <pc:sldChg chg="modSp mod">
        <pc:chgData name="Mihaly, Krisztian" userId="e193a088-ae0e-4c4f-bd52-c7e027d42371" providerId="ADAL" clId="{0BBAB897-C928-47D6-9261-5962602E690D}" dt="2025-09-18T16:24:21.609" v="268" actId="20577"/>
        <pc:sldMkLst>
          <pc:docMk/>
          <pc:sldMk cId="3901957516" sldId="278"/>
        </pc:sldMkLst>
        <pc:spChg chg="mod">
          <ac:chgData name="Mihaly, Krisztian" userId="e193a088-ae0e-4c4f-bd52-c7e027d42371" providerId="ADAL" clId="{0BBAB897-C928-47D6-9261-5962602E690D}" dt="2025-09-18T16:24:21.609" v="268" actId="20577"/>
          <ac:spMkLst>
            <pc:docMk/>
            <pc:sldMk cId="3901957516" sldId="278"/>
            <ac:spMk id="3" creationId="{00000000-0000-0000-0000-000000000000}"/>
          </ac:spMkLst>
        </pc:spChg>
      </pc:sldChg>
      <pc:sldChg chg="modSp mod">
        <pc:chgData name="Mihaly, Krisztian" userId="e193a088-ae0e-4c4f-bd52-c7e027d42371" providerId="ADAL" clId="{0BBAB897-C928-47D6-9261-5962602E690D}" dt="2025-09-18T16:24:54.267" v="321" actId="20577"/>
        <pc:sldMkLst>
          <pc:docMk/>
          <pc:sldMk cId="3668435213" sldId="280"/>
        </pc:sldMkLst>
        <pc:spChg chg="mod">
          <ac:chgData name="Mihaly, Krisztian" userId="e193a088-ae0e-4c4f-bd52-c7e027d42371" providerId="ADAL" clId="{0BBAB897-C928-47D6-9261-5962602E690D}" dt="2025-09-18T16:24:54.267" v="321" actId="20577"/>
          <ac:spMkLst>
            <pc:docMk/>
            <pc:sldMk cId="3668435213" sldId="280"/>
            <ac:spMk id="3" creationId="{00000000-0000-0000-0000-000000000000}"/>
          </ac:spMkLst>
        </pc:spChg>
      </pc:sldChg>
      <pc:sldChg chg="modSp mod">
        <pc:chgData name="Mihaly, Krisztian" userId="e193a088-ae0e-4c4f-bd52-c7e027d42371" providerId="ADAL" clId="{0BBAB897-C928-47D6-9261-5962602E690D}" dt="2025-09-18T16:25:59.504" v="345" actId="20577"/>
        <pc:sldMkLst>
          <pc:docMk/>
          <pc:sldMk cId="3821115068" sldId="281"/>
        </pc:sldMkLst>
        <pc:spChg chg="mod">
          <ac:chgData name="Mihaly, Krisztian" userId="e193a088-ae0e-4c4f-bd52-c7e027d42371" providerId="ADAL" clId="{0BBAB897-C928-47D6-9261-5962602E690D}" dt="2025-09-18T16:25:59.504" v="345" actId="20577"/>
          <ac:spMkLst>
            <pc:docMk/>
            <pc:sldMk cId="3821115068" sldId="281"/>
            <ac:spMk id="3" creationId="{00000000-0000-0000-0000-000000000000}"/>
          </ac:spMkLst>
        </pc:spChg>
      </pc:sldChg>
      <pc:sldChg chg="del">
        <pc:chgData name="Mihaly, Krisztian" userId="e193a088-ae0e-4c4f-bd52-c7e027d42371" providerId="ADAL" clId="{0BBAB897-C928-47D6-9261-5962602E690D}" dt="2025-09-22T06:46:28.881" v="495" actId="47"/>
        <pc:sldMkLst>
          <pc:docMk/>
          <pc:sldMk cId="1090307412" sldId="312"/>
        </pc:sldMkLst>
      </pc:sldChg>
      <pc:sldChg chg="del">
        <pc:chgData name="Mihaly, Krisztian" userId="e193a088-ae0e-4c4f-bd52-c7e027d42371" providerId="ADAL" clId="{0BBAB897-C928-47D6-9261-5962602E690D}" dt="2025-09-22T06:46:28.881" v="495" actId="47"/>
        <pc:sldMkLst>
          <pc:docMk/>
          <pc:sldMk cId="3223629949" sldId="315"/>
        </pc:sldMkLst>
      </pc:sldChg>
      <pc:sldChg chg="del">
        <pc:chgData name="Mihaly, Krisztian" userId="e193a088-ae0e-4c4f-bd52-c7e027d42371" providerId="ADAL" clId="{0BBAB897-C928-47D6-9261-5962602E690D}" dt="2025-09-22T06:46:12.914" v="493" actId="47"/>
        <pc:sldMkLst>
          <pc:docMk/>
          <pc:sldMk cId="4231602327" sldId="324"/>
        </pc:sldMkLst>
      </pc:sldChg>
      <pc:sldChg chg="del">
        <pc:chgData name="Mihaly, Krisztian" userId="e193a088-ae0e-4c4f-bd52-c7e027d42371" providerId="ADAL" clId="{0BBAB897-C928-47D6-9261-5962602E690D}" dt="2025-09-22T06:46:12.914" v="493" actId="47"/>
        <pc:sldMkLst>
          <pc:docMk/>
          <pc:sldMk cId="3637081075" sldId="325"/>
        </pc:sldMkLst>
      </pc:sldChg>
      <pc:sldChg chg="del">
        <pc:chgData name="Mihaly, Krisztian" userId="e193a088-ae0e-4c4f-bd52-c7e027d42371" providerId="ADAL" clId="{0BBAB897-C928-47D6-9261-5962602E690D}" dt="2025-09-22T06:46:12.914" v="493" actId="47"/>
        <pc:sldMkLst>
          <pc:docMk/>
          <pc:sldMk cId="387777352" sldId="326"/>
        </pc:sldMkLst>
      </pc:sldChg>
      <pc:sldChg chg="del">
        <pc:chgData name="Mihaly, Krisztian" userId="e193a088-ae0e-4c4f-bd52-c7e027d42371" providerId="ADAL" clId="{0BBAB897-C928-47D6-9261-5962602E690D}" dt="2025-09-22T06:46:12.914" v="493" actId="47"/>
        <pc:sldMkLst>
          <pc:docMk/>
          <pc:sldMk cId="3284154217" sldId="352"/>
        </pc:sldMkLst>
      </pc:sldChg>
      <pc:sldChg chg="del">
        <pc:chgData name="Mihaly, Krisztian" userId="e193a088-ae0e-4c4f-bd52-c7e027d42371" providerId="ADAL" clId="{0BBAB897-C928-47D6-9261-5962602E690D}" dt="2025-09-22T06:46:28.881" v="495" actId="47"/>
        <pc:sldMkLst>
          <pc:docMk/>
          <pc:sldMk cId="1955273501" sldId="357"/>
        </pc:sldMkLst>
      </pc:sldChg>
      <pc:sldChg chg="del">
        <pc:chgData name="Mihaly, Krisztian" userId="e193a088-ae0e-4c4f-bd52-c7e027d42371" providerId="ADAL" clId="{0BBAB897-C928-47D6-9261-5962602E690D}" dt="2025-09-22T06:46:28.881" v="495" actId="47"/>
        <pc:sldMkLst>
          <pc:docMk/>
          <pc:sldMk cId="3524162683" sldId="359"/>
        </pc:sldMkLst>
      </pc:sldChg>
      <pc:sldChg chg="del">
        <pc:chgData name="Mihaly, Krisztian" userId="e193a088-ae0e-4c4f-bd52-c7e027d42371" providerId="ADAL" clId="{0BBAB897-C928-47D6-9261-5962602E690D}" dt="2025-09-22T06:46:28.881" v="495" actId="47"/>
        <pc:sldMkLst>
          <pc:docMk/>
          <pc:sldMk cId="1633436953" sldId="361"/>
        </pc:sldMkLst>
      </pc:sldChg>
      <pc:sldChg chg="del">
        <pc:chgData name="Mihaly, Krisztian" userId="e193a088-ae0e-4c4f-bd52-c7e027d42371" providerId="ADAL" clId="{0BBAB897-C928-47D6-9261-5962602E690D}" dt="2025-09-22T06:46:28.881" v="495" actId="47"/>
        <pc:sldMkLst>
          <pc:docMk/>
          <pc:sldMk cId="3611617776" sldId="363"/>
        </pc:sldMkLst>
      </pc:sldChg>
      <pc:sldChg chg="modSp mod">
        <pc:chgData name="Mihaly, Krisztian" userId="e193a088-ae0e-4c4f-bd52-c7e027d42371" providerId="ADAL" clId="{0BBAB897-C928-47D6-9261-5962602E690D}" dt="2025-09-18T16:26:55.418" v="400" actId="6549"/>
        <pc:sldMkLst>
          <pc:docMk/>
          <pc:sldMk cId="3951116709" sldId="376"/>
        </pc:sldMkLst>
        <pc:spChg chg="mod">
          <ac:chgData name="Mihaly, Krisztian" userId="e193a088-ae0e-4c4f-bd52-c7e027d42371" providerId="ADAL" clId="{0BBAB897-C928-47D6-9261-5962602E690D}" dt="2025-09-18T16:26:55.418" v="400" actId="6549"/>
          <ac:spMkLst>
            <pc:docMk/>
            <pc:sldMk cId="3951116709" sldId="376"/>
            <ac:spMk id="3" creationId="{00000000-0000-0000-0000-000000000000}"/>
          </ac:spMkLst>
        </pc:spChg>
      </pc:sldChg>
      <pc:sldChg chg="modSp mod">
        <pc:chgData name="Mihaly, Krisztian" userId="e193a088-ae0e-4c4f-bd52-c7e027d42371" providerId="ADAL" clId="{0BBAB897-C928-47D6-9261-5962602E690D}" dt="2025-09-18T16:27:29.979" v="449" actId="20577"/>
        <pc:sldMkLst>
          <pc:docMk/>
          <pc:sldMk cId="1764337183" sldId="377"/>
        </pc:sldMkLst>
        <pc:spChg chg="mod">
          <ac:chgData name="Mihaly, Krisztian" userId="e193a088-ae0e-4c4f-bd52-c7e027d42371" providerId="ADAL" clId="{0BBAB897-C928-47D6-9261-5962602E690D}" dt="2025-09-18T16:27:29.979" v="449" actId="20577"/>
          <ac:spMkLst>
            <pc:docMk/>
            <pc:sldMk cId="1764337183" sldId="377"/>
            <ac:spMk id="3" creationId="{00000000-0000-0000-0000-000000000000}"/>
          </ac:spMkLst>
        </pc:spChg>
      </pc:sldChg>
      <pc:sldChg chg="modSp mod">
        <pc:chgData name="Mihaly, Krisztian" userId="e193a088-ae0e-4c4f-bd52-c7e027d42371" providerId="ADAL" clId="{0BBAB897-C928-47D6-9261-5962602E690D}" dt="2025-09-18T16:23:42.986" v="192" actId="20577"/>
        <pc:sldMkLst>
          <pc:docMk/>
          <pc:sldMk cId="2238175746" sldId="378"/>
        </pc:sldMkLst>
        <pc:spChg chg="mod">
          <ac:chgData name="Mihaly, Krisztian" userId="e193a088-ae0e-4c4f-bd52-c7e027d42371" providerId="ADAL" clId="{0BBAB897-C928-47D6-9261-5962602E690D}" dt="2025-09-18T16:23:42.986" v="192" actId="20577"/>
          <ac:spMkLst>
            <pc:docMk/>
            <pc:sldMk cId="2238175746" sldId="378"/>
            <ac:spMk id="3" creationId="{00000000-0000-0000-0000-000000000000}"/>
          </ac:spMkLst>
        </pc:spChg>
      </pc:sldChg>
      <pc:sldChg chg="modSp mod">
        <pc:chgData name="Mihaly, Krisztian" userId="e193a088-ae0e-4c4f-bd52-c7e027d42371" providerId="ADAL" clId="{0BBAB897-C928-47D6-9261-5962602E690D}" dt="2025-09-18T16:28:08.847" v="482" actId="20577"/>
        <pc:sldMkLst>
          <pc:docMk/>
          <pc:sldMk cId="3362294503" sldId="382"/>
        </pc:sldMkLst>
        <pc:spChg chg="mod">
          <ac:chgData name="Mihaly, Krisztian" userId="e193a088-ae0e-4c4f-bd52-c7e027d42371" providerId="ADAL" clId="{0BBAB897-C928-47D6-9261-5962602E690D}" dt="2025-09-18T16:28:08.847" v="482" actId="20577"/>
          <ac:spMkLst>
            <pc:docMk/>
            <pc:sldMk cId="3362294503" sldId="382"/>
            <ac:spMk id="3" creationId="{00000000-0000-0000-0000-000000000000}"/>
          </ac:spMkLst>
        </pc:spChg>
      </pc:sldChg>
      <pc:sldChg chg="modSp mod">
        <pc:chgData name="Mihaly, Krisztian" userId="e193a088-ae0e-4c4f-bd52-c7e027d42371" providerId="ADAL" clId="{0BBAB897-C928-47D6-9261-5962602E690D}" dt="2025-09-18T16:26:46.366" v="399" actId="20577"/>
        <pc:sldMkLst>
          <pc:docMk/>
          <pc:sldMk cId="2747602772" sldId="384"/>
        </pc:sldMkLst>
        <pc:spChg chg="mod">
          <ac:chgData name="Mihaly, Krisztian" userId="e193a088-ae0e-4c4f-bd52-c7e027d42371" providerId="ADAL" clId="{0BBAB897-C928-47D6-9261-5962602E690D}" dt="2025-09-18T16:26:46.366" v="399" actId="20577"/>
          <ac:spMkLst>
            <pc:docMk/>
            <pc:sldMk cId="2747602772" sldId="384"/>
            <ac:spMk id="3" creationId="{00000000-0000-0000-0000-000000000000}"/>
          </ac:spMkLst>
        </pc:spChg>
      </pc:sldChg>
      <pc:sldChg chg="del">
        <pc:chgData name="Mihaly, Krisztian" userId="e193a088-ae0e-4c4f-bd52-c7e027d42371" providerId="ADAL" clId="{0BBAB897-C928-47D6-9261-5962602E690D}" dt="2025-09-18T16:27:37.105" v="450" actId="47"/>
        <pc:sldMkLst>
          <pc:docMk/>
          <pc:sldMk cId="2696825075" sldId="387"/>
        </pc:sldMkLst>
      </pc:sldChg>
      <pc:sldChg chg="del">
        <pc:chgData name="Mihaly, Krisztian" userId="e193a088-ae0e-4c4f-bd52-c7e027d42371" providerId="ADAL" clId="{0BBAB897-C928-47D6-9261-5962602E690D}" dt="2025-09-22T06:46:28.881" v="495" actId="47"/>
        <pc:sldMkLst>
          <pc:docMk/>
          <pc:sldMk cId="3718327631" sldId="389"/>
        </pc:sldMkLst>
      </pc:sldChg>
      <pc:sldChg chg="del">
        <pc:chgData name="Mihaly, Krisztian" userId="e193a088-ae0e-4c4f-bd52-c7e027d42371" providerId="ADAL" clId="{0BBAB897-C928-47D6-9261-5962602E690D}" dt="2025-09-22T06:46:28.881" v="495" actId="47"/>
        <pc:sldMkLst>
          <pc:docMk/>
          <pc:sldMk cId="3938073081" sldId="390"/>
        </pc:sldMkLst>
      </pc:sldChg>
      <pc:sldChg chg="del">
        <pc:chgData name="Mihaly, Krisztian" userId="e193a088-ae0e-4c4f-bd52-c7e027d42371" providerId="ADAL" clId="{0BBAB897-C928-47D6-9261-5962602E690D}" dt="2025-09-22T06:46:28.881" v="495" actId="47"/>
        <pc:sldMkLst>
          <pc:docMk/>
          <pc:sldMk cId="2821318439" sldId="391"/>
        </pc:sldMkLst>
      </pc:sldChg>
      <pc:sldChg chg="del">
        <pc:chgData name="Mihaly, Krisztian" userId="e193a088-ae0e-4c4f-bd52-c7e027d42371" providerId="ADAL" clId="{0BBAB897-C928-47D6-9261-5962602E690D}" dt="2025-09-22T06:46:28.881" v="495" actId="47"/>
        <pc:sldMkLst>
          <pc:docMk/>
          <pc:sldMk cId="2678642945" sldId="392"/>
        </pc:sldMkLst>
      </pc:sldChg>
      <pc:sldChg chg="del">
        <pc:chgData name="Mihaly, Krisztian" userId="e193a088-ae0e-4c4f-bd52-c7e027d42371" providerId="ADAL" clId="{0BBAB897-C928-47D6-9261-5962602E690D}" dt="2025-09-22T06:46:28.881" v="495" actId="47"/>
        <pc:sldMkLst>
          <pc:docMk/>
          <pc:sldMk cId="4168850230" sldId="393"/>
        </pc:sldMkLst>
      </pc:sldChg>
      <pc:sldChg chg="del">
        <pc:chgData name="Mihaly, Krisztian" userId="e193a088-ae0e-4c4f-bd52-c7e027d42371" providerId="ADAL" clId="{0BBAB897-C928-47D6-9261-5962602E690D}" dt="2025-09-22T06:46:28.881" v="495" actId="47"/>
        <pc:sldMkLst>
          <pc:docMk/>
          <pc:sldMk cId="935050211" sldId="395"/>
        </pc:sldMkLst>
      </pc:sldChg>
      <pc:sldChg chg="del">
        <pc:chgData name="Mihaly, Krisztian" userId="e193a088-ae0e-4c4f-bd52-c7e027d42371" providerId="ADAL" clId="{0BBAB897-C928-47D6-9261-5962602E690D}" dt="2025-09-22T06:46:28.881" v="495" actId="47"/>
        <pc:sldMkLst>
          <pc:docMk/>
          <pc:sldMk cId="183335390" sldId="396"/>
        </pc:sldMkLst>
      </pc:sldChg>
      <pc:sldChg chg="del">
        <pc:chgData name="Mihaly, Krisztian" userId="e193a088-ae0e-4c4f-bd52-c7e027d42371" providerId="ADAL" clId="{0BBAB897-C928-47D6-9261-5962602E690D}" dt="2025-09-22T06:46:28.881" v="495" actId="47"/>
        <pc:sldMkLst>
          <pc:docMk/>
          <pc:sldMk cId="2515141843" sldId="397"/>
        </pc:sldMkLst>
      </pc:sldChg>
      <pc:sldChg chg="del">
        <pc:chgData name="Mihaly, Krisztian" userId="e193a088-ae0e-4c4f-bd52-c7e027d42371" providerId="ADAL" clId="{0BBAB897-C928-47D6-9261-5962602E690D}" dt="2025-09-22T06:46:28.881" v="495" actId="47"/>
        <pc:sldMkLst>
          <pc:docMk/>
          <pc:sldMk cId="1499157614" sldId="398"/>
        </pc:sldMkLst>
      </pc:sldChg>
      <pc:sldChg chg="del">
        <pc:chgData name="Mihaly, Krisztian" userId="e193a088-ae0e-4c4f-bd52-c7e027d42371" providerId="ADAL" clId="{0BBAB897-C928-47D6-9261-5962602E690D}" dt="2025-09-22T06:46:28.881" v="495" actId="47"/>
        <pc:sldMkLst>
          <pc:docMk/>
          <pc:sldMk cId="1412107642" sldId="399"/>
        </pc:sldMkLst>
      </pc:sldChg>
      <pc:sldChg chg="modSp add mod modTransition">
        <pc:chgData name="Mihaly, Krisztian" userId="e193a088-ae0e-4c4f-bd52-c7e027d42371" providerId="ADAL" clId="{0BBAB897-C928-47D6-9261-5962602E690D}" dt="2025-09-19T05:41:00.482" v="488" actId="1076"/>
        <pc:sldMkLst>
          <pc:docMk/>
          <pc:sldMk cId="1680125052" sldId="415"/>
        </pc:sldMkLst>
        <pc:picChg chg="mod">
          <ac:chgData name="Mihaly, Krisztian" userId="e193a088-ae0e-4c4f-bd52-c7e027d42371" providerId="ADAL" clId="{0BBAB897-C928-47D6-9261-5962602E690D}" dt="2025-09-19T05:41:00.482" v="488" actId="1076"/>
          <ac:picMkLst>
            <pc:docMk/>
            <pc:sldMk cId="1680125052" sldId="415"/>
            <ac:picMk id="7" creationId="{709AD87E-14CE-68FF-B244-C12BB0D81BDB}"/>
          </ac:picMkLst>
        </pc:picChg>
      </pc:sldChg>
      <pc:sldChg chg="del">
        <pc:chgData name="Mihaly, Krisztian" userId="e193a088-ae0e-4c4f-bd52-c7e027d42371" providerId="ADAL" clId="{0BBAB897-C928-47D6-9261-5962602E690D}" dt="2025-09-22T06:46:12.914" v="493" actId="47"/>
        <pc:sldMkLst>
          <pc:docMk/>
          <pc:sldMk cId="178295015" sldId="431"/>
        </pc:sldMkLst>
      </pc:sldChg>
      <pc:sldChg chg="add modTransition">
        <pc:chgData name="Mihaly, Krisztian" userId="e193a088-ae0e-4c4f-bd52-c7e027d42371" providerId="ADAL" clId="{0BBAB897-C928-47D6-9261-5962602E690D}" dt="2025-09-19T05:40:17.801" v="483"/>
        <pc:sldMkLst>
          <pc:docMk/>
          <pc:sldMk cId="644655497" sldId="432"/>
        </pc:sldMkLst>
      </pc:sldChg>
      <pc:sldChg chg="add modTransition">
        <pc:chgData name="Mihaly, Krisztian" userId="e193a088-ae0e-4c4f-bd52-c7e027d42371" providerId="ADAL" clId="{0BBAB897-C928-47D6-9261-5962602E690D}" dt="2025-09-19T05:40:17.801" v="483"/>
        <pc:sldMkLst>
          <pc:docMk/>
          <pc:sldMk cId="3866800906" sldId="433"/>
        </pc:sldMkLst>
      </pc:sldChg>
      <pc:sldChg chg="add modTransition">
        <pc:chgData name="Mihaly, Krisztian" userId="e193a088-ae0e-4c4f-bd52-c7e027d42371" providerId="ADAL" clId="{0BBAB897-C928-47D6-9261-5962602E690D}" dt="2025-09-19T05:40:17.801" v="483"/>
        <pc:sldMkLst>
          <pc:docMk/>
          <pc:sldMk cId="972652757" sldId="434"/>
        </pc:sldMkLst>
      </pc:sldChg>
      <pc:sldChg chg="add modTransition">
        <pc:chgData name="Mihaly, Krisztian" userId="e193a088-ae0e-4c4f-bd52-c7e027d42371" providerId="ADAL" clId="{0BBAB897-C928-47D6-9261-5962602E690D}" dt="2025-09-19T05:40:17.801" v="483"/>
        <pc:sldMkLst>
          <pc:docMk/>
          <pc:sldMk cId="3457767107" sldId="435"/>
        </pc:sldMkLst>
      </pc:sldChg>
      <pc:sldChg chg="add modTransition">
        <pc:chgData name="Mihaly, Krisztian" userId="e193a088-ae0e-4c4f-bd52-c7e027d42371" providerId="ADAL" clId="{0BBAB897-C928-47D6-9261-5962602E690D}" dt="2025-09-19T05:40:17.801" v="483"/>
        <pc:sldMkLst>
          <pc:docMk/>
          <pc:sldMk cId="1372904066" sldId="436"/>
        </pc:sldMkLst>
      </pc:sldChg>
      <pc:sldChg chg="modSp add mod modTransition">
        <pc:chgData name="Mihaly, Krisztian" userId="e193a088-ae0e-4c4f-bd52-c7e027d42371" providerId="ADAL" clId="{0BBAB897-C928-47D6-9261-5962602E690D}" dt="2025-09-19T05:40:46.018" v="485" actId="1076"/>
        <pc:sldMkLst>
          <pc:docMk/>
          <pc:sldMk cId="2060166440" sldId="437"/>
        </pc:sldMkLst>
        <pc:picChg chg="mod">
          <ac:chgData name="Mihaly, Krisztian" userId="e193a088-ae0e-4c4f-bd52-c7e027d42371" providerId="ADAL" clId="{0BBAB897-C928-47D6-9261-5962602E690D}" dt="2025-09-19T05:40:46.018" v="485" actId="1076"/>
          <ac:picMkLst>
            <pc:docMk/>
            <pc:sldMk cId="2060166440" sldId="437"/>
            <ac:picMk id="5" creationId="{1372F65B-159E-FB59-CED0-046E1FC4BC08}"/>
          </ac:picMkLst>
        </pc:picChg>
      </pc:sldChg>
      <pc:sldChg chg="modSp add mod modTransition">
        <pc:chgData name="Mihaly, Krisztian" userId="e193a088-ae0e-4c4f-bd52-c7e027d42371" providerId="ADAL" clId="{0BBAB897-C928-47D6-9261-5962602E690D}" dt="2025-09-19T05:40:50.257" v="486" actId="1076"/>
        <pc:sldMkLst>
          <pc:docMk/>
          <pc:sldMk cId="3275978048" sldId="438"/>
        </pc:sldMkLst>
        <pc:picChg chg="mod">
          <ac:chgData name="Mihaly, Krisztian" userId="e193a088-ae0e-4c4f-bd52-c7e027d42371" providerId="ADAL" clId="{0BBAB897-C928-47D6-9261-5962602E690D}" dt="2025-09-19T05:40:50.257" v="486" actId="1076"/>
          <ac:picMkLst>
            <pc:docMk/>
            <pc:sldMk cId="3275978048" sldId="438"/>
            <ac:picMk id="7" creationId="{CDF73EDE-416F-F477-6DF0-4345D07B2E73}"/>
          </ac:picMkLst>
        </pc:picChg>
      </pc:sldChg>
      <pc:sldChg chg="add modTransition">
        <pc:chgData name="Mihaly, Krisztian" userId="e193a088-ae0e-4c4f-bd52-c7e027d42371" providerId="ADAL" clId="{0BBAB897-C928-47D6-9261-5962602E690D}" dt="2025-09-19T05:40:17.801" v="483"/>
        <pc:sldMkLst>
          <pc:docMk/>
          <pc:sldMk cId="1517152287" sldId="439"/>
        </pc:sldMkLst>
      </pc:sldChg>
      <pc:sldChg chg="modSp add mod modTransition">
        <pc:chgData name="Mihaly, Krisztian" userId="e193a088-ae0e-4c4f-bd52-c7e027d42371" providerId="ADAL" clId="{0BBAB897-C928-47D6-9261-5962602E690D}" dt="2025-09-19T05:41:08.121" v="490" actId="1076"/>
        <pc:sldMkLst>
          <pc:docMk/>
          <pc:sldMk cId="2187996429" sldId="440"/>
        </pc:sldMkLst>
        <pc:picChg chg="mod">
          <ac:chgData name="Mihaly, Krisztian" userId="e193a088-ae0e-4c4f-bd52-c7e027d42371" providerId="ADAL" clId="{0BBAB897-C928-47D6-9261-5962602E690D}" dt="2025-09-19T05:41:08.121" v="490" actId="1076"/>
          <ac:picMkLst>
            <pc:docMk/>
            <pc:sldMk cId="2187996429" sldId="440"/>
            <ac:picMk id="5" creationId="{48FD1CB6-FA09-701E-FCB4-5D46F17C0FFF}"/>
          </ac:picMkLst>
        </pc:picChg>
      </pc:sldChg>
      <pc:sldChg chg="modSp add mod modTransition">
        <pc:chgData name="Mihaly, Krisztian" userId="e193a088-ae0e-4c4f-bd52-c7e027d42371" providerId="ADAL" clId="{0BBAB897-C928-47D6-9261-5962602E690D}" dt="2025-09-19T05:41:15.243" v="492" actId="1076"/>
        <pc:sldMkLst>
          <pc:docMk/>
          <pc:sldMk cId="497470990" sldId="441"/>
        </pc:sldMkLst>
        <pc:picChg chg="mod">
          <ac:chgData name="Mihaly, Krisztian" userId="e193a088-ae0e-4c4f-bd52-c7e027d42371" providerId="ADAL" clId="{0BBAB897-C928-47D6-9261-5962602E690D}" dt="2025-09-19T05:41:15.243" v="492" actId="1076"/>
          <ac:picMkLst>
            <pc:docMk/>
            <pc:sldMk cId="497470990" sldId="441"/>
            <ac:picMk id="5" creationId="{CCC8FFFE-DF58-F78C-3276-0DBAF325D0ED}"/>
          </ac:picMkLst>
        </pc:picChg>
      </pc:sldChg>
      <pc:sldChg chg="add modTransition">
        <pc:chgData name="Mihaly, Krisztian" userId="e193a088-ae0e-4c4f-bd52-c7e027d42371" providerId="ADAL" clId="{0BBAB897-C928-47D6-9261-5962602E690D}" dt="2025-09-19T05:40:17.801" v="483"/>
        <pc:sldMkLst>
          <pc:docMk/>
          <pc:sldMk cId="859477473" sldId="442"/>
        </pc:sldMkLst>
      </pc:sldChg>
      <pc:sldChg chg="add modTransition">
        <pc:chgData name="Mihaly, Krisztian" userId="e193a088-ae0e-4c4f-bd52-c7e027d42371" providerId="ADAL" clId="{0BBAB897-C928-47D6-9261-5962602E690D}" dt="2025-09-19T05:40:17.801" v="483"/>
        <pc:sldMkLst>
          <pc:docMk/>
          <pc:sldMk cId="7205668" sldId="443"/>
        </pc:sldMkLst>
      </pc:sldChg>
      <pc:sldChg chg="add modTransition">
        <pc:chgData name="Mihaly, Krisztian" userId="e193a088-ae0e-4c4f-bd52-c7e027d42371" providerId="ADAL" clId="{0BBAB897-C928-47D6-9261-5962602E690D}" dt="2025-09-19T05:40:17.801" v="483"/>
        <pc:sldMkLst>
          <pc:docMk/>
          <pc:sldMk cId="2487604076" sldId="444"/>
        </pc:sldMkLst>
      </pc:sldChg>
      <pc:sldChg chg="add modTransition">
        <pc:chgData name="Mihaly, Krisztian" userId="e193a088-ae0e-4c4f-bd52-c7e027d42371" providerId="ADAL" clId="{0BBAB897-C928-47D6-9261-5962602E690D}" dt="2025-09-19T05:40:17.801" v="483"/>
        <pc:sldMkLst>
          <pc:docMk/>
          <pc:sldMk cId="1256728348" sldId="445"/>
        </pc:sldMkLst>
      </pc:sldChg>
    </pc:docChg>
  </pc:docChgLst>
  <pc:docChgLst>
    <pc:chgData name="Mihaly, Krisztian" userId="e193a088-ae0e-4c4f-bd52-c7e027d42371" providerId="ADAL" clId="{1B1AC5CC-6969-4E72-96A4-2E29323E5536}"/>
    <pc:docChg chg="undo custSel addSld delSld modSld modSection">
      <pc:chgData name="Mihaly, Krisztian" userId="e193a088-ae0e-4c4f-bd52-c7e027d42371" providerId="ADAL" clId="{1B1AC5CC-6969-4E72-96A4-2E29323E5536}" dt="2024-09-16T09:11:26.391" v="78" actId="242"/>
      <pc:docMkLst>
        <pc:docMk/>
      </pc:docMkLst>
      <pc:sldChg chg="modSp mod">
        <pc:chgData name="Mihaly, Krisztian" userId="e193a088-ae0e-4c4f-bd52-c7e027d42371" providerId="ADAL" clId="{1B1AC5CC-6969-4E72-96A4-2E29323E5536}" dt="2024-09-13T05:56:08.556" v="5" actId="20577"/>
        <pc:sldMkLst>
          <pc:docMk/>
          <pc:sldMk cId="706305541" sldId="257"/>
        </pc:sldMkLst>
      </pc:sldChg>
      <pc:sldChg chg="addSp modSp mod">
        <pc:chgData name="Mihaly, Krisztian" userId="e193a088-ae0e-4c4f-bd52-c7e027d42371" providerId="ADAL" clId="{1B1AC5CC-6969-4E72-96A4-2E29323E5536}" dt="2024-09-16T09:09:05.286" v="34" actId="1035"/>
        <pc:sldMkLst>
          <pc:docMk/>
          <pc:sldMk cId="1037114900" sldId="287"/>
        </pc:sldMkLst>
      </pc:sldChg>
      <pc:sldChg chg="addSp delSp modSp mod">
        <pc:chgData name="Mihaly, Krisztian" userId="e193a088-ae0e-4c4f-bd52-c7e027d42371" providerId="ADAL" clId="{1B1AC5CC-6969-4E72-96A4-2E29323E5536}" dt="2024-09-16T09:09:39.901" v="69" actId="1076"/>
        <pc:sldMkLst>
          <pc:docMk/>
          <pc:sldMk cId="3175660622" sldId="307"/>
        </pc:sldMkLst>
      </pc:sldChg>
      <pc:sldChg chg="modSp">
        <pc:chgData name="Mihaly, Krisztian" userId="e193a088-ae0e-4c4f-bd52-c7e027d42371" providerId="ADAL" clId="{1B1AC5CC-6969-4E72-96A4-2E29323E5536}" dt="2024-09-16T09:09:10.567" v="46" actId="1035"/>
        <pc:sldMkLst>
          <pc:docMk/>
          <pc:sldMk cId="3131410329" sldId="308"/>
        </pc:sldMkLst>
      </pc:sldChg>
      <pc:sldChg chg="mod modShow">
        <pc:chgData name="Mihaly, Krisztian" userId="e193a088-ae0e-4c4f-bd52-c7e027d42371" providerId="ADAL" clId="{1B1AC5CC-6969-4E72-96A4-2E29323E5536}" dt="2024-09-16T09:10:33.271" v="74" actId="729"/>
        <pc:sldMkLst>
          <pc:docMk/>
          <pc:sldMk cId="1090307412" sldId="312"/>
        </pc:sldMkLst>
      </pc:sldChg>
      <pc:sldChg chg="mod modShow">
        <pc:chgData name="Mihaly, Krisztian" userId="e193a088-ae0e-4c4f-bd52-c7e027d42371" providerId="ADAL" clId="{1B1AC5CC-6969-4E72-96A4-2E29323E5536}" dt="2024-09-16T09:10:33.271" v="74" actId="729"/>
        <pc:sldMkLst>
          <pc:docMk/>
          <pc:sldMk cId="3223629949" sldId="315"/>
        </pc:sldMkLst>
      </pc:sldChg>
      <pc:sldChg chg="mod modShow">
        <pc:chgData name="Mihaly, Krisztian" userId="e193a088-ae0e-4c4f-bd52-c7e027d42371" providerId="ADAL" clId="{1B1AC5CC-6969-4E72-96A4-2E29323E5536}" dt="2024-09-16T09:10:59.476" v="76" actId="729"/>
        <pc:sldMkLst>
          <pc:docMk/>
          <pc:sldMk cId="4231602327" sldId="324"/>
        </pc:sldMkLst>
      </pc:sldChg>
      <pc:sldChg chg="mod modShow">
        <pc:chgData name="Mihaly, Krisztian" userId="e193a088-ae0e-4c4f-bd52-c7e027d42371" providerId="ADAL" clId="{1B1AC5CC-6969-4E72-96A4-2E29323E5536}" dt="2024-09-16T09:10:59.476" v="76" actId="729"/>
        <pc:sldMkLst>
          <pc:docMk/>
          <pc:sldMk cId="3637081075" sldId="325"/>
        </pc:sldMkLst>
      </pc:sldChg>
      <pc:sldChg chg="mod modShow">
        <pc:chgData name="Mihaly, Krisztian" userId="e193a088-ae0e-4c4f-bd52-c7e027d42371" providerId="ADAL" clId="{1B1AC5CC-6969-4E72-96A4-2E29323E5536}" dt="2024-09-16T09:10:59.476" v="76" actId="729"/>
        <pc:sldMkLst>
          <pc:docMk/>
          <pc:sldMk cId="387777352" sldId="326"/>
        </pc:sldMkLst>
      </pc:sldChg>
      <pc:sldChg chg="del">
        <pc:chgData name="Mihaly, Krisztian" userId="e193a088-ae0e-4c4f-bd52-c7e027d42371" providerId="ADAL" clId="{1B1AC5CC-6969-4E72-96A4-2E29323E5536}" dt="2024-09-16T09:10:51.713" v="75" actId="47"/>
        <pc:sldMkLst>
          <pc:docMk/>
          <pc:sldMk cId="2179323354" sldId="327"/>
        </pc:sldMkLst>
      </pc:sldChg>
      <pc:sldChg chg="mod modShow">
        <pc:chgData name="Mihaly, Krisztian" userId="e193a088-ae0e-4c4f-bd52-c7e027d42371" providerId="ADAL" clId="{1B1AC5CC-6969-4E72-96A4-2E29323E5536}" dt="2024-09-16T09:10:59.476" v="76" actId="729"/>
        <pc:sldMkLst>
          <pc:docMk/>
          <pc:sldMk cId="3284154217" sldId="352"/>
        </pc:sldMkLst>
      </pc:sldChg>
      <pc:sldChg chg="mod modShow">
        <pc:chgData name="Mihaly, Krisztian" userId="e193a088-ae0e-4c4f-bd52-c7e027d42371" providerId="ADAL" clId="{1B1AC5CC-6969-4E72-96A4-2E29323E5536}" dt="2024-09-16T09:10:33.271" v="74" actId="729"/>
        <pc:sldMkLst>
          <pc:docMk/>
          <pc:sldMk cId="1955273501" sldId="357"/>
        </pc:sldMkLst>
      </pc:sldChg>
      <pc:sldChg chg="mod modShow">
        <pc:chgData name="Mihaly, Krisztian" userId="e193a088-ae0e-4c4f-bd52-c7e027d42371" providerId="ADAL" clId="{1B1AC5CC-6969-4E72-96A4-2E29323E5536}" dt="2024-09-16T09:10:33.271" v="74" actId="729"/>
        <pc:sldMkLst>
          <pc:docMk/>
          <pc:sldMk cId="3524162683" sldId="359"/>
        </pc:sldMkLst>
      </pc:sldChg>
      <pc:sldChg chg="mod modShow">
        <pc:chgData name="Mihaly, Krisztian" userId="e193a088-ae0e-4c4f-bd52-c7e027d42371" providerId="ADAL" clId="{1B1AC5CC-6969-4E72-96A4-2E29323E5536}" dt="2024-09-16T09:10:33.271" v="74" actId="729"/>
        <pc:sldMkLst>
          <pc:docMk/>
          <pc:sldMk cId="1633436953" sldId="361"/>
        </pc:sldMkLst>
      </pc:sldChg>
      <pc:sldChg chg="mod modShow">
        <pc:chgData name="Mihaly, Krisztian" userId="e193a088-ae0e-4c4f-bd52-c7e027d42371" providerId="ADAL" clId="{1B1AC5CC-6969-4E72-96A4-2E29323E5536}" dt="2024-09-16T09:10:33.271" v="74" actId="729"/>
        <pc:sldMkLst>
          <pc:docMk/>
          <pc:sldMk cId="3611617776" sldId="363"/>
        </pc:sldMkLst>
      </pc:sldChg>
      <pc:sldChg chg="addSp delSp modSp mod">
        <pc:chgData name="Mihaly, Krisztian" userId="e193a088-ae0e-4c4f-bd52-c7e027d42371" providerId="ADAL" clId="{1B1AC5CC-6969-4E72-96A4-2E29323E5536}" dt="2024-09-16T09:09:59.217" v="72" actId="1076"/>
        <pc:sldMkLst>
          <pc:docMk/>
          <pc:sldMk cId="3742246239" sldId="367"/>
        </pc:sldMkLst>
      </pc:sldChg>
      <pc:sldChg chg="modSp mod">
        <pc:chgData name="Mihaly, Krisztian" userId="e193a088-ae0e-4c4f-bd52-c7e027d42371" providerId="ADAL" clId="{1B1AC5CC-6969-4E72-96A4-2E29323E5536}" dt="2024-09-16T09:08:17.307" v="10" actId="20577"/>
        <pc:sldMkLst>
          <pc:docMk/>
          <pc:sldMk cId="3951116709" sldId="376"/>
        </pc:sldMkLst>
      </pc:sldChg>
      <pc:sldChg chg="mod modShow">
        <pc:chgData name="Mihaly, Krisztian" userId="e193a088-ae0e-4c4f-bd52-c7e027d42371" providerId="ADAL" clId="{1B1AC5CC-6969-4E72-96A4-2E29323E5536}" dt="2024-09-16T09:10:33.271" v="74" actId="729"/>
        <pc:sldMkLst>
          <pc:docMk/>
          <pc:sldMk cId="3718327631" sldId="389"/>
        </pc:sldMkLst>
      </pc:sldChg>
      <pc:sldChg chg="mod modShow">
        <pc:chgData name="Mihaly, Krisztian" userId="e193a088-ae0e-4c4f-bd52-c7e027d42371" providerId="ADAL" clId="{1B1AC5CC-6969-4E72-96A4-2E29323E5536}" dt="2024-09-16T09:10:33.271" v="74" actId="729"/>
        <pc:sldMkLst>
          <pc:docMk/>
          <pc:sldMk cId="3938073081" sldId="390"/>
        </pc:sldMkLst>
      </pc:sldChg>
      <pc:sldChg chg="mod modShow">
        <pc:chgData name="Mihaly, Krisztian" userId="e193a088-ae0e-4c4f-bd52-c7e027d42371" providerId="ADAL" clId="{1B1AC5CC-6969-4E72-96A4-2E29323E5536}" dt="2024-09-16T09:10:33.271" v="74" actId="729"/>
        <pc:sldMkLst>
          <pc:docMk/>
          <pc:sldMk cId="2821318439" sldId="391"/>
        </pc:sldMkLst>
      </pc:sldChg>
      <pc:sldChg chg="mod modShow">
        <pc:chgData name="Mihaly, Krisztian" userId="e193a088-ae0e-4c4f-bd52-c7e027d42371" providerId="ADAL" clId="{1B1AC5CC-6969-4E72-96A4-2E29323E5536}" dt="2024-09-16T09:10:33.271" v="74" actId="729"/>
        <pc:sldMkLst>
          <pc:docMk/>
          <pc:sldMk cId="2678642945" sldId="392"/>
        </pc:sldMkLst>
      </pc:sldChg>
      <pc:sldChg chg="mod modShow">
        <pc:chgData name="Mihaly, Krisztian" userId="e193a088-ae0e-4c4f-bd52-c7e027d42371" providerId="ADAL" clId="{1B1AC5CC-6969-4E72-96A4-2E29323E5536}" dt="2024-09-16T09:10:33.271" v="74" actId="729"/>
        <pc:sldMkLst>
          <pc:docMk/>
          <pc:sldMk cId="4168850230" sldId="393"/>
        </pc:sldMkLst>
      </pc:sldChg>
      <pc:sldChg chg="mod modShow">
        <pc:chgData name="Mihaly, Krisztian" userId="e193a088-ae0e-4c4f-bd52-c7e027d42371" providerId="ADAL" clId="{1B1AC5CC-6969-4E72-96A4-2E29323E5536}" dt="2024-09-16T09:10:33.271" v="74" actId="729"/>
        <pc:sldMkLst>
          <pc:docMk/>
          <pc:sldMk cId="935050211" sldId="395"/>
        </pc:sldMkLst>
      </pc:sldChg>
      <pc:sldChg chg="mod modShow">
        <pc:chgData name="Mihaly, Krisztian" userId="e193a088-ae0e-4c4f-bd52-c7e027d42371" providerId="ADAL" clId="{1B1AC5CC-6969-4E72-96A4-2E29323E5536}" dt="2024-09-16T09:10:33.271" v="74" actId="729"/>
        <pc:sldMkLst>
          <pc:docMk/>
          <pc:sldMk cId="183335390" sldId="396"/>
        </pc:sldMkLst>
      </pc:sldChg>
      <pc:sldChg chg="mod modShow">
        <pc:chgData name="Mihaly, Krisztian" userId="e193a088-ae0e-4c4f-bd52-c7e027d42371" providerId="ADAL" clId="{1B1AC5CC-6969-4E72-96A4-2E29323E5536}" dt="2024-09-16T09:10:33.271" v="74" actId="729"/>
        <pc:sldMkLst>
          <pc:docMk/>
          <pc:sldMk cId="2515141843" sldId="397"/>
        </pc:sldMkLst>
      </pc:sldChg>
      <pc:sldChg chg="mod modShow">
        <pc:chgData name="Mihaly, Krisztian" userId="e193a088-ae0e-4c4f-bd52-c7e027d42371" providerId="ADAL" clId="{1B1AC5CC-6969-4E72-96A4-2E29323E5536}" dt="2024-09-16T09:10:33.271" v="74" actId="729"/>
        <pc:sldMkLst>
          <pc:docMk/>
          <pc:sldMk cId="1499157614" sldId="398"/>
        </pc:sldMkLst>
      </pc:sldChg>
      <pc:sldChg chg="mod modShow">
        <pc:chgData name="Mihaly, Krisztian" userId="e193a088-ae0e-4c4f-bd52-c7e027d42371" providerId="ADAL" clId="{1B1AC5CC-6969-4E72-96A4-2E29323E5536}" dt="2024-09-16T09:10:33.271" v="74" actId="729"/>
        <pc:sldMkLst>
          <pc:docMk/>
          <pc:sldMk cId="1412107642" sldId="399"/>
        </pc:sldMkLst>
      </pc:sldChg>
      <pc:sldChg chg="modSp mod">
        <pc:chgData name="Mihaly, Krisztian" userId="e193a088-ae0e-4c4f-bd52-c7e027d42371" providerId="ADAL" clId="{1B1AC5CC-6969-4E72-96A4-2E29323E5536}" dt="2024-09-16T09:11:26.391" v="78" actId="242"/>
        <pc:sldMkLst>
          <pc:docMk/>
          <pc:sldMk cId="1438636358" sldId="430"/>
        </pc:sldMkLst>
      </pc:sldChg>
      <pc:sldChg chg="mod modShow">
        <pc:chgData name="Mihaly, Krisztian" userId="e193a088-ae0e-4c4f-bd52-c7e027d42371" providerId="ADAL" clId="{1B1AC5CC-6969-4E72-96A4-2E29323E5536}" dt="2024-09-16T09:10:59.476" v="76" actId="729"/>
        <pc:sldMkLst>
          <pc:docMk/>
          <pc:sldMk cId="178295015" sldId="431"/>
        </pc:sldMkLst>
      </pc:sldChg>
      <pc:sldChg chg="new del">
        <pc:chgData name="Mihaly, Krisztian" userId="e193a088-ae0e-4c4f-bd52-c7e027d42371" providerId="ADAL" clId="{1B1AC5CC-6969-4E72-96A4-2E29323E5536}" dt="2024-09-16T09:10:14.211" v="73" actId="47"/>
        <pc:sldMkLst>
          <pc:docMk/>
          <pc:sldMk cId="3075049041" sldId="432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796EA6-6F25-4F19-87BA-7ADCC16DAEFF}" type="datetimeFigureOut">
              <a:rPr lang="en-US" smtClean="0"/>
              <a:t>9/22/2025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4E50CC-F33A-4EF4-9F12-93EC4A21A0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2950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9C172E-A8B5-46F6-B05C-DFA3E2E0F207}" type="datetimeFigureOut">
              <a:rPr lang="en-US" smtClean="0"/>
              <a:t>9/19/2025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674CE4-FBD8-4481-AEFB-CA53E599A7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268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9742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How presentation will benefit audience: Adult learners are more interested in a subject if they know how or why it is important to them.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Presenter’s level of expertise in the subject: Briefly state your credentials in this area, or explain why participants should listen to you.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FD335-6D8E-486A-8F5F-DFC7325903F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6916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How presentation will benefit audience: Adult learners are more interested in a subject if they know how or why it is important to them.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Presenter’s level of expertise in the subject: Briefly state your credentials in this area, or explain why participants should listen to you.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FD335-6D8E-486A-8F5F-DFC7325903F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9007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How presentation will benefit audience: Adult learners are more interested in a subject if they know how or why it is important to them.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Presenter’s level of expertise in the subject: Briefly state your credentials in this area, or explain why participants should listen to you.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FD335-6D8E-486A-8F5F-DFC7325903FF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7470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How presentation will benefit audience: Adult learners are more interested in a subject if they know how or why it is important to them.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Presenter’s level of expertise in the subject: Briefly state your credentials in this area, or explain why participants should listen to you.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FD335-6D8E-486A-8F5F-DFC7325903FF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3353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How presentation will benefit audience: Adult learners are more interested in a subject if they know how or why it is important to them.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Presenter’s level of expertise in the subject: Briefly state your credentials in this area, or explain why participants should listen to you.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FD335-6D8E-486A-8F5F-DFC7325903FF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1155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How presentation will benefit audience: Adult learners are more interested in a subject if they know how or why it is important to them.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Presenter’s level of expertise in the subject: Briefly state your credentials in this area, or explain why participants should listen to you.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FD335-6D8E-486A-8F5F-DFC7325903FF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3149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How presentation will benefit audience: Adult learners are more interested in a subject if they know how or why it is important to them.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Presenter’s level of expertise in the subject: Briefly state your credentials in this area, or explain why participants should listen to you.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FD335-6D8E-486A-8F5F-DFC7325903FF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0758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How presentation will benefit audience: Adult learners are more interested in a subject if they know how or why it is important to them.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Presenter’s level of expertise in the subject: Briefly state your credentials in this area, or explain why participants should listen to you.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FD335-6D8E-486A-8F5F-DFC7325903FF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7760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How presentation will benefit audience: Adult learners are more interested in a subject if they know how or why it is important to them.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Presenter’s level of expertise in the subject: Briefly state your credentials in this area, or explain why participants should listen to you.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FD335-6D8E-486A-8F5F-DFC7325903FF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7623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How presentation will benefit audience: Adult learners are more interested in a subject if they know how or why it is important to them.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Presenter’s level of expertise in the subject: Briefly state your credentials in this area, or explain why participants should listen to you.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FD335-6D8E-486A-8F5F-DFC7325903FF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139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How presentation will benefit audience: Adult learners are more interested in a subject if they know how or why it is important to them.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Presenter’s level of expertise in the subject: Briefly state your credentials in this area, or explain why participants should listen to you.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FD335-6D8E-486A-8F5F-DFC7325903F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670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How presentation will benefit audience: Adult learners are more interested in a subject if they know how or why it is important to them.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Presenter’s level of expertise in the subject: Briefly state your credentials in this area, or explain why participants should listen to you.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FD335-6D8E-486A-8F5F-DFC7325903FF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1356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How presentation will benefit audience: Adult learners are more interested in a subject if they know how or why it is important to them.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Presenter’s level of expertise in the subject: Briefly state your credentials in this area, or explain why participants should listen to you.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FD335-6D8E-486A-8F5F-DFC7325903FF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9394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How presentation will benefit audience: Adult learners are more interested in a subject if they know how or why it is important to them.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Presenter’s level of expertise in the subject: Briefly state your credentials in this area, or explain why participants should listen to you.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FD335-6D8E-486A-8F5F-DFC7325903FF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4636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How presentation will benefit audience: Adult learners are more interested in a subject if they know how or why it is important to them.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Presenter’s level of expertise in the subject: Briefly state your credentials in this area, or explain why participants should listen to you.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FD335-6D8E-486A-8F5F-DFC7325903FF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5021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How presentation will benefit audience: Adult learners are more interested in a subject if they know how or why it is important to them.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Presenter’s level of expertise in the subject: Briefly state your credentials in this area, or explain why participants should listen to you.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FD335-6D8E-486A-8F5F-DFC7325903FF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90491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How presentation will benefit audience: Adult learners are more interested in a subject if they know how or why it is important to them.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Presenter’s level of expertise in the subject: Briefly state your credentials in this area, or explain why participants should listen to you.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FD335-6D8E-486A-8F5F-DFC7325903FF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27988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How presentation will benefit audience: Adult learners are more interested in a subject if they know how or why it is important to them.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Presenter’s level of expertise in the subject: Briefly state your credentials in this area, or explain why participants should listen to you.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FD335-6D8E-486A-8F5F-DFC7325903FF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60462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How presentation will benefit audience: Adult learners are more interested in a subject if they know how or why it is important to them.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Presenter’s level of expertise in the subject: Briefly state your credentials in this area, or explain why participants should listen to you.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FD335-6D8E-486A-8F5F-DFC7325903FF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58234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How presentation will benefit audience: Adult learners are more interested in a subject if they know how or why it is important to them.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Presenter’s level of expertise in the subject: Briefly state your credentials in this area, or explain why participants should listen to you.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FD335-6D8E-486A-8F5F-DFC7325903FF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07379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How presentation will benefit audience: Adult learners are more interested in a subject if they know how or why it is important to them.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Presenter’s level of expertise in the subject: Briefly state your credentials in this area, or explain why participants should listen to you.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FD335-6D8E-486A-8F5F-DFC7325903FF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7464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How presentation will benefit audience: Adult learners are more interested in a subject if they know how or why it is important to them.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Presenter’s level of expertise in the subject: Briefly state your credentials in this area, or explain why participants should listen to you.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FD335-6D8E-486A-8F5F-DFC7325903F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69008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How presentation will benefit audience: Adult learners are more interested in a subject if they know how or why it is important to them.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Presenter’s level of expertise in the subject: Briefly state your credentials in this area, or explain why participants should listen to you.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FD335-6D8E-486A-8F5F-DFC7325903FF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77683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How presentation will benefit audience: Adult learners are more interested in a subject if they know how or why it is important to them.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Presenter’s level of expertise in the subject: Briefly state your credentials in this area, or explain why participants should listen to you.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FD335-6D8E-486A-8F5F-DFC7325903FF}" type="slidenum">
              <a:rPr lang="en-US" smtClean="0"/>
              <a:t>75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42211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How presentation will benefit audience: Adult learners are more interested in a subject if they know how or why it is important to them.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Presenter’s level of expertise in the subject: Briefly state your credentials in this area, or explain why participants should listen to you.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FD335-6D8E-486A-8F5F-DFC7325903FF}" type="slidenum">
              <a:rPr lang="en-US" smtClean="0"/>
              <a:t>76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32089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How presentation will benefit audience: Adult learners are more interested in a subject if they know how or why it is important to them.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Presenter’s level of expertise in the subject: Briefly state your credentials in this area, or explain why participants should listen to you.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FD335-6D8E-486A-8F5F-DFC7325903FF}" type="slidenum">
              <a:rPr lang="en-US" smtClean="0"/>
              <a:t>77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1693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How presentation will benefit audience: Adult learners are more interested in a subject if they know how or why it is important to them.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Presenter’s level of expertise in the subject: Briefly state your credentials in this area, or explain why participants should listen to you.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FD335-6D8E-486A-8F5F-DFC7325903F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0592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How presentation will benefit audience: Adult learners are more interested in a subject if they know how or why it is important to them.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Presenter’s level of expertise in the subject: Briefly state your credentials in this area, or explain why participants should listen to you.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FD335-6D8E-486A-8F5F-DFC7325903F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9528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How presentation will benefit audience: Adult learners are more interested in a subject if they know how or why it is important to them.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Presenter’s level of expertise in the subject: Briefly state your credentials in this area, or explain why participants should listen to you.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FD335-6D8E-486A-8F5F-DFC7325903F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63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How presentation will benefit audience: Adult learners are more interested in a subject if they know how or why it is important to them.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Presenter’s level of expertise in the subject: Briefly state your credentials in this area, or explain why participants should listen to you.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FD335-6D8E-486A-8F5F-DFC7325903F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819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How presentation will benefit audience: Adult learners are more interested in a subject if they know how or why it is important to them.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Presenter’s level of expertise in the subject: Briefly state your credentials in this area, or explain why participants should listen to you.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FD335-6D8E-486A-8F5F-DFC7325903F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1963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How presentation will benefit audience: Adult learners are more interested in a subject if they know how or why it is important to them.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Presenter’s level of expertise in the subject: Briefly state your credentials in this area, or explain why participants should listen to you.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FD335-6D8E-486A-8F5F-DFC7325903F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577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08F12-96AD-4ED4-8132-A78F5E42C1F5}" type="datetime1">
              <a:rPr lang="en-US" smtClean="0"/>
              <a:pPr/>
              <a:t>9/19/2025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6346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FA170-8299-44AD-AEEF-FC686C3D7804}" type="datetime1">
              <a:rPr lang="en-US" smtClean="0"/>
              <a:t>9/19/2025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551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1763A-68EC-4ECD-9620-D9FE9CDDD622}" type="datetime1">
              <a:rPr lang="en-US" smtClean="0"/>
              <a:t>9/19/2025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486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8BEDD-6160-49BB-B372-861DE7DE9BA5}" type="datetime1">
              <a:rPr lang="en-US" smtClean="0"/>
              <a:t>9/19/2025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43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E819F-B7FD-4B29-8F66-9E318144BC2A}" type="datetime1">
              <a:rPr lang="en-US" smtClean="0"/>
              <a:t>9/19/2025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57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A159C-B6E0-4F10-9F4A-2FA57003B139}" type="datetime1">
              <a:rPr lang="en-US" smtClean="0"/>
              <a:t>9/19/2025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65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0CBBB-D1D1-4386-A5E9-07F3477B78F3}" type="datetime1">
              <a:rPr lang="en-US" smtClean="0"/>
              <a:t>9/19/2025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550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4CAD8-0EA7-4615-B69B-B2F199EF3A93}" type="datetime1">
              <a:rPr lang="en-US" smtClean="0"/>
              <a:t>9/19/2025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160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34BD7-6953-492C-921B-E68B2D7F14C8}" type="datetime1">
              <a:rPr lang="en-US" smtClean="0"/>
              <a:t>9/19/2025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583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5A17D9B-D4D3-4E23-88DF-2E354FA43196}" type="datetime1">
              <a:rPr lang="en-US" smtClean="0"/>
              <a:t>9/19/2025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746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F67C5-D04E-4576-B61C-12ABA14BBD6C}" type="datetime1">
              <a:rPr lang="en-US" smtClean="0"/>
              <a:t>9/19/2025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570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20F09E4-6EA4-4BF3-9FC8-FF40373B88E6}" type="datetime1">
              <a:rPr lang="en-US" smtClean="0"/>
              <a:pPr/>
              <a:t>9/19/2025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3708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415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hyperlink" Target="https://developers.sap.com/tutorial-navigator.html?tag=software-product%3Atechnology-platform%2Fsap-business-technology-platform%2Fsap-btp-abap-environment" TargetMode="Externa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hyperlink" Target="https://developers.sap.com/tutorials/abap-environment-trial-onboarding.html" TargetMode="Externa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help.sap.com/viewer/p/SAP_NETWEAVER_750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s://training.sap.com/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fmc-modeling.org/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file:///\\dwdf204\xu_prarch_kt\Modeling\TechnicalArchitectureModeling\Trainings\MakingArchitectureUnderstandable\Figures\BlockDiagrams\OnlineShop-agents.BD.emf" TargetMode="External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file:///\\dwdf204\xu_prarch_kt\Modeling\TechnicalArchitectureModeling\Trainings\MakingArchitectureUnderstandable\Figures\BlockDiagrams\agents_BD.emf" TargetMode="External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mihalykrisztian@gmail.com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krisztian.mihaly@sap.com" TargetMode="Externa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file:///\\dwdf204\xu_prarch_kt\Modeling\TechnicalArchitectureModeling\Trainings\MakingArchitectureUnderstandable\Figures\BlockDiagrams\OnlineShop-storages.BD.emf" TargetMode="External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file:///\\dwdf204\xu_prarch_kt\Modeling\TechnicalArchitectureModeling\Trainings\MakingArchitectureUnderstandable\Figures\BlockDiagrams\storages_BD.emf" TargetMode="External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file:///\\dwdf204\xu_prarch_kt\Modeling\TechnicalArchitectureModeling\Trainings\MakingArchitectureUnderstandable\Figures\BlockDiagrams\OnlineShop-channel+access.BD.emf" TargetMode="External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file:///\\dwdf204\xu_prarch_kt\Modeling\TechnicalArchitectureModeling\Trainings\MakingArchitectureUnderstandable\Figures\BlockDiagrams\channels_BD.emf" TargetMode="External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5" Type="http://schemas.openxmlformats.org/officeDocument/2006/relationships/image" Target="file:///\\dwdf204\xu_prarch_kt\Modeling\TechnicalArchitectureModeling\Trainings\MakingArchitectureUnderstandable\Figures\BlockDiagrams\accessArcs_BD.emf" TargetMode="External"/><Relationship Id="rId4" Type="http://schemas.openxmlformats.org/officeDocument/2006/relationships/image" Target="../media/image21.e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file:///\\dwdf204\xu_prarch_kt\Modeling\TechnicalArchitectureModeling\Trainings\MakingArchitectureUnderstandable\Figures\BlockDiagrams\request-response-channel_BD.emf" TargetMode="External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file:///\\dwdf204\xu_prarch_kt\Modeling\TechnicalArchitectureModeling\Trainings\MakingArchitectureUnderstandable\Figures\BlockDiagrams\the_3_dots_BD.emf" TargetMode="External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file:///\\dwdf204\xu_prarch_kt\Modeling\TechnicalArchitectureModeling\Trainings\MakingArchitectureUnderstandable\Figures\BlockDiagrams\grouping-resolved_BD.emf" TargetMode="External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5" Type="http://schemas.openxmlformats.org/officeDocument/2006/relationships/image" Target="file:///\\dwdf204\xu_prarch_kt\Modeling\TechnicalArchitectureModeling\Trainings\MakingArchitectureUnderstandable\Figures\BlockDiagrams\shading_example_BD.emf" TargetMode="External"/><Relationship Id="rId4" Type="http://schemas.openxmlformats.org/officeDocument/2006/relationships/image" Target="../media/image25.emf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file:///\\dwdf204\xu_prarch_kt\Modeling\TechnicalArchitectureModeling\Trainings\MakingArchitectureUnderstandable\Figures\BlockDiagrams\exercise1-online_edition_BD.emf" TargetMode="External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file:///\\dwdf204\xu_prarch_kt\Modeling\TechnicalArchitectureModeling\Trainings\MakingArchitectureUnderstandable\Figures\BlockDiagrams\OnlineShop-without_refinement.BD.emf" TargetMode="External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file:///\\dwdf204\xu_prarch_kt\Modeling\TechnicalArchitectureModeling\Trainings\MakingArchitectureUnderstandable\Figures\BlockDiagrams\OnlineShop-refinement.BD.emf" TargetMode="External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hyperlink" Target="https://help.sap.com/saphelp_pserv464/helpdata/en/fc/eb2e97358411d1829f0000e829fbfe/frameset.htm" TargetMode="Externa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hyperlink" Target="https://help.sap.com/saphelp_pserv464/helpdata/en/fc/eb2e97358411d1829f0000e829fbfe/frameset.htm" TargetMode="Externa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V</a:t>
            </a:r>
            <a:r>
              <a:rPr lang="hu-HU" dirty="0" err="1"/>
              <a:t>állalati</a:t>
            </a:r>
            <a:r>
              <a:rPr lang="hu-HU" dirty="0"/>
              <a:t> Informatika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Dr. </a:t>
            </a:r>
            <a:r>
              <a:rPr lang="hu-HU" dirty="0"/>
              <a:t>Mihály Krisztián</a:t>
            </a:r>
          </a:p>
          <a:p>
            <a:r>
              <a:rPr lang="hu-HU" dirty="0"/>
              <a:t>202</a:t>
            </a:r>
            <a:r>
              <a:rPr lang="en-GB" dirty="0"/>
              <a:t>5. </a:t>
            </a:r>
            <a:r>
              <a:rPr lang="hu-HU" dirty="0"/>
              <a:t>09. </a:t>
            </a:r>
            <a:r>
              <a:rPr lang="en-GB" dirty="0"/>
              <a:t>19</a:t>
            </a:r>
            <a:r>
              <a:rPr lang="hu-HU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305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Célok, elvárások, szabályok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err="1"/>
              <a:t>Elvárások</a:t>
            </a:r>
            <a:r>
              <a:rPr lang="en-GB" sz="2800" dirty="0"/>
              <a:t>:</a:t>
            </a:r>
          </a:p>
          <a:p>
            <a:pPr lvl="1"/>
            <a:r>
              <a:rPr lang="hu-HU" sz="2400" dirty="0"/>
              <a:t>Teljes részvétel (elmélet + gyakorlat), kivéve egyéni tanrendű hallgatók</a:t>
            </a:r>
          </a:p>
          <a:p>
            <a:r>
              <a:rPr lang="hu-HU" sz="2800" dirty="0"/>
              <a:t>Javaslat</a:t>
            </a:r>
          </a:p>
          <a:p>
            <a:pPr lvl="1"/>
            <a:r>
              <a:rPr lang="hu-HU" sz="2400" dirty="0"/>
              <a:t>Interaktív részvétel, nincs rossz kérdés</a:t>
            </a:r>
          </a:p>
          <a:p>
            <a:r>
              <a:rPr lang="hu-HU" sz="2800" dirty="0"/>
              <a:t>Szabályok</a:t>
            </a:r>
          </a:p>
          <a:p>
            <a:pPr lvl="1"/>
            <a:r>
              <a:rPr lang="hu-HU" sz="2400" dirty="0"/>
              <a:t>Második előadástól „beugró” az előző előadás(ok) anyagából</a:t>
            </a:r>
          </a:p>
        </p:txBody>
      </p:sp>
    </p:spTree>
    <p:extLst>
      <p:ext uri="{BB962C8B-B14F-4D97-AF65-F5344CB8AC3E}">
        <p14:creationId xmlns:p14="http://schemas.microsoft.com/office/powerpoint/2010/main" val="3821115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Forráskód szerkesztése – kód aktiválása (CTRL + F3)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2613" y="2796485"/>
            <a:ext cx="5006774" cy="126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758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Forráskód szerkesztése – kód futtatása (F8)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8811" y="2453511"/>
            <a:ext cx="9434378" cy="2979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683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Program kimenete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83943" y="3067050"/>
            <a:ext cx="4424114" cy="1745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39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Kérdések?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109728" indent="0" algn="ctr">
              <a:buNone/>
            </a:pPr>
            <a:r>
              <a:rPr lang="hu-HU" sz="6000" dirty="0"/>
              <a:t>Szünet </a:t>
            </a:r>
            <a:r>
              <a:rPr lang="hu-HU" sz="6000" dirty="0">
                <a:sym typeface="Wingdings" panose="05000000000000000000" pitchFamily="2" charset="2"/>
              </a:rPr>
              <a:t>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383096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014A0-2C9D-91AA-0CDF-5D1812B6F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BTP – ABAP on Cloud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70E8811-3EA7-740D-3C93-AE364158FB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80360" y="2011363"/>
            <a:ext cx="5945554" cy="3767137"/>
          </a:xfrm>
        </p:spPr>
      </p:pic>
    </p:spTree>
    <p:extLst>
      <p:ext uri="{BB962C8B-B14F-4D97-AF65-F5344CB8AC3E}">
        <p14:creationId xmlns:p14="http://schemas.microsoft.com/office/powerpoint/2010/main" val="644655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3B6CE-C15A-67FE-160E-F78FB51EA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BTP – ABAP on Cloud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86CE69-C2B5-346B-AC25-1C528FC09D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/>
              <a:t>SAP </a:t>
            </a:r>
            <a:r>
              <a:rPr lang="en-GB" b="1" dirty="0" err="1"/>
              <a:t>gyakorló</a:t>
            </a:r>
            <a:r>
              <a:rPr lang="en-GB" b="1" dirty="0"/>
              <a:t> </a:t>
            </a:r>
            <a:r>
              <a:rPr lang="en-GB" b="1" dirty="0" err="1"/>
              <a:t>feladatok</a:t>
            </a:r>
            <a:endParaRPr lang="en-GB" b="1" dirty="0"/>
          </a:p>
          <a:p>
            <a:pPr marL="0" indent="0">
              <a:buNone/>
            </a:pPr>
            <a:r>
              <a:rPr lang="en-GB" dirty="0">
                <a:hlinkClick r:id="rId2"/>
              </a:rPr>
              <a:t>https://developers.sap.com/tutorial-navigator.html?tag=software-product%3Atechnology-platform%2Fsap-business-technology-platform%2Fsap-btp-abap-environment</a:t>
            </a:r>
            <a:r>
              <a:rPr lang="en-GB" dirty="0"/>
              <a:t>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6800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86F19-F514-39C4-8E63-34A298BA8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ABAP Trial account </a:t>
            </a:r>
            <a:r>
              <a:rPr lang="en-GB" dirty="0" err="1"/>
              <a:t>létrehozása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5B679-D364-6C50-CCA3-C9C45A5FB5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https://developers.sap.com/tutorials/abap-environment-trial-onboarding.html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7265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BDA74-5C29-1245-385F-A34B38F2B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Hello World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A3461A-39EA-592F-9DAD-387B1B68A3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1) </a:t>
            </a:r>
            <a:r>
              <a:rPr lang="en-GB" dirty="0" err="1"/>
              <a:t>Új</a:t>
            </a:r>
            <a:r>
              <a:rPr lang="en-GB" dirty="0"/>
              <a:t> package (</a:t>
            </a:r>
            <a:r>
              <a:rPr lang="en-GB" dirty="0" err="1"/>
              <a:t>opcionális</a:t>
            </a:r>
            <a:r>
              <a:rPr lang="en-GB" dirty="0"/>
              <a:t>, de </a:t>
            </a:r>
            <a:r>
              <a:rPr lang="en-GB" dirty="0" err="1"/>
              <a:t>javasolt</a:t>
            </a:r>
            <a:r>
              <a:rPr lang="en-GB" dirty="0"/>
              <a:t>)</a:t>
            </a: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740285-560C-6EFB-3123-D85C41DC1F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9617" y="2547803"/>
            <a:ext cx="8412765" cy="344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767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E28DB-9B75-1CF2-3814-97A6A9C97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Hello World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67102C-A521-B3D9-B2BD-D63E86D6CC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1) Package </a:t>
            </a:r>
            <a:r>
              <a:rPr lang="en-GB" dirty="0" err="1"/>
              <a:t>név</a:t>
            </a:r>
            <a:r>
              <a:rPr lang="en-GB" dirty="0"/>
              <a:t>, </a:t>
            </a:r>
            <a:r>
              <a:rPr lang="en-GB" dirty="0" err="1"/>
              <a:t>leírás</a:t>
            </a:r>
            <a:r>
              <a:rPr lang="en-GB" dirty="0"/>
              <a:t> </a:t>
            </a:r>
            <a:r>
              <a:rPr lang="en-GB" dirty="0" err="1"/>
              <a:t>megadása</a:t>
            </a:r>
            <a:endParaRPr lang="en-GB" dirty="0"/>
          </a:p>
          <a:p>
            <a:r>
              <a:rPr lang="en-GB" dirty="0" err="1"/>
              <a:t>Név</a:t>
            </a:r>
            <a:r>
              <a:rPr lang="en-GB" dirty="0"/>
              <a:t> Z-</a:t>
            </a:r>
            <a:r>
              <a:rPr lang="en-GB" dirty="0" err="1"/>
              <a:t>vel</a:t>
            </a:r>
            <a:r>
              <a:rPr lang="en-GB" dirty="0"/>
              <a:t>, </a:t>
            </a:r>
            <a:r>
              <a:rPr lang="en-GB" dirty="0" err="1"/>
              <a:t>vagy</a:t>
            </a:r>
            <a:r>
              <a:rPr lang="en-GB" dirty="0"/>
              <a:t> Y-</a:t>
            </a:r>
            <a:r>
              <a:rPr lang="en-GB" dirty="0" err="1"/>
              <a:t>nal</a:t>
            </a:r>
            <a:r>
              <a:rPr lang="en-GB" dirty="0"/>
              <a:t> </a:t>
            </a:r>
            <a:r>
              <a:rPr lang="en-GB" dirty="0" err="1"/>
              <a:t>kezdődik</a:t>
            </a:r>
            <a:r>
              <a:rPr lang="en-GB" dirty="0"/>
              <a:t>!</a:t>
            </a:r>
          </a:p>
          <a:p>
            <a:endParaRPr lang="en-GB" dirty="0"/>
          </a:p>
          <a:p>
            <a:r>
              <a:rPr lang="en-GB" dirty="0"/>
              <a:t>2) </a:t>
            </a:r>
            <a:r>
              <a:rPr lang="en-GB" dirty="0" err="1"/>
              <a:t>Opcionálisan</a:t>
            </a:r>
            <a:r>
              <a:rPr lang="en-GB" dirty="0"/>
              <a:t> </a:t>
            </a:r>
            <a:r>
              <a:rPr lang="en-GB" dirty="0" err="1"/>
              <a:t>kedvencekhez</a:t>
            </a:r>
            <a:r>
              <a:rPr lang="en-GB" dirty="0"/>
              <a:t> </a:t>
            </a:r>
            <a:r>
              <a:rPr lang="en-GB" dirty="0" err="1"/>
              <a:t>adás</a:t>
            </a:r>
            <a:endParaRPr lang="en-GB" dirty="0"/>
          </a:p>
          <a:p>
            <a:endParaRPr lang="en-GB" dirty="0"/>
          </a:p>
          <a:p>
            <a:r>
              <a:rPr lang="en-GB" dirty="0"/>
              <a:t>3) Next</a:t>
            </a: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0707F1-135B-D233-5B54-BB9374931E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7938" y="1794405"/>
            <a:ext cx="4032061" cy="4346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90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4962F-A481-D8E4-486D-4AAA2998F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Hello World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761D91-CBFA-2BB2-6B7D-8B7BDE1572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2011680"/>
            <a:ext cx="5197291" cy="3766185"/>
          </a:xfrm>
        </p:spPr>
        <p:txBody>
          <a:bodyPr/>
          <a:lstStyle/>
          <a:p>
            <a:r>
              <a:rPr lang="en-GB" dirty="0"/>
              <a:t>1) Application component </a:t>
            </a:r>
            <a:r>
              <a:rPr lang="en-GB" dirty="0" err="1"/>
              <a:t>megadása</a:t>
            </a:r>
            <a:r>
              <a:rPr lang="en-GB" dirty="0"/>
              <a:t> most </a:t>
            </a:r>
            <a:r>
              <a:rPr lang="en-GB" dirty="0" err="1"/>
              <a:t>nem</a:t>
            </a:r>
            <a:r>
              <a:rPr lang="en-GB" dirty="0"/>
              <a:t> </a:t>
            </a:r>
            <a:r>
              <a:rPr lang="en-GB" dirty="0" err="1"/>
              <a:t>szükséges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72F65B-159E-FB59-CED0-046E1FC4BC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2274" y="1884273"/>
            <a:ext cx="3978944" cy="428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166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Célok, elvárások, szabályok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800" dirty="0"/>
              <a:t>Számonkérés</a:t>
            </a:r>
          </a:p>
          <a:p>
            <a:pPr lvl="1"/>
            <a:r>
              <a:rPr lang="hu-HU" sz="2400" dirty="0"/>
              <a:t>Zárthelyi</a:t>
            </a:r>
          </a:p>
          <a:p>
            <a:pPr lvl="2"/>
            <a:r>
              <a:rPr lang="hu-HU" sz="1800" dirty="0"/>
              <a:t>Az aláírás feltétele</a:t>
            </a:r>
            <a:endParaRPr lang="en-GB" sz="1800" dirty="0"/>
          </a:p>
          <a:p>
            <a:pPr lvl="2"/>
            <a:r>
              <a:rPr lang="hu-HU" sz="1800" dirty="0"/>
              <a:t>1</a:t>
            </a:r>
            <a:r>
              <a:rPr lang="en-GB" sz="1800" dirty="0"/>
              <a:t>2</a:t>
            </a:r>
            <a:r>
              <a:rPr lang="hu-HU" sz="1800" dirty="0"/>
              <a:t>. oktatási héten</a:t>
            </a:r>
          </a:p>
          <a:p>
            <a:pPr lvl="1"/>
            <a:r>
              <a:rPr lang="hu-HU" sz="2400" dirty="0"/>
              <a:t>Pót-zárthelyi</a:t>
            </a:r>
          </a:p>
          <a:p>
            <a:pPr lvl="2"/>
            <a:r>
              <a:rPr lang="en-GB" sz="1800" dirty="0"/>
              <a:t>14. o</a:t>
            </a:r>
            <a:r>
              <a:rPr lang="hu-HU" sz="1800" dirty="0" err="1"/>
              <a:t>ktatási</a:t>
            </a:r>
            <a:r>
              <a:rPr lang="hu-HU" sz="1800" dirty="0"/>
              <a:t> hét</a:t>
            </a:r>
          </a:p>
          <a:p>
            <a:pPr lvl="1"/>
            <a:r>
              <a:rPr lang="hu-HU" sz="2200" dirty="0"/>
              <a:t>Aláíráspótló vizsga</a:t>
            </a:r>
          </a:p>
          <a:p>
            <a:pPr lvl="2"/>
            <a:r>
              <a:rPr lang="hu-HU" sz="1800" dirty="0"/>
              <a:t>Első két vizsgahéten, 1-1 alkalom</a:t>
            </a:r>
          </a:p>
          <a:p>
            <a:pPr lvl="2"/>
            <a:r>
              <a:rPr lang="hu-HU" sz="1800" dirty="0"/>
              <a:t>Aláíráspótló vizsga felépítése megegyezik a normál vizsga követelményeivel</a:t>
            </a:r>
          </a:p>
          <a:p>
            <a:pPr marL="411480" lvl="1" indent="0">
              <a:buNone/>
            </a:pP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3951116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FC317-8BB8-B4D2-0AD8-F515B856F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Hello World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5A2BC9-9A02-21A2-4B3F-B5AA933DD2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7" y="2011680"/>
            <a:ext cx="5419344" cy="3766185"/>
          </a:xfrm>
        </p:spPr>
        <p:txBody>
          <a:bodyPr/>
          <a:lstStyle/>
          <a:p>
            <a:r>
              <a:rPr lang="en-GB" dirty="0"/>
              <a:t>1) Transport request (TR) </a:t>
            </a:r>
            <a:r>
              <a:rPr lang="en-GB" dirty="0" err="1"/>
              <a:t>választása</a:t>
            </a:r>
            <a:endParaRPr lang="en-GB" dirty="0"/>
          </a:p>
          <a:p>
            <a:r>
              <a:rPr lang="en-GB" dirty="0" err="1"/>
              <a:t>Alternatíva</a:t>
            </a:r>
            <a:r>
              <a:rPr lang="en-GB" dirty="0"/>
              <a:t> 1: </a:t>
            </a:r>
            <a:r>
              <a:rPr lang="en-GB" dirty="0" err="1"/>
              <a:t>Meglévő</a:t>
            </a:r>
            <a:r>
              <a:rPr lang="en-GB" dirty="0"/>
              <a:t> TR </a:t>
            </a:r>
            <a:r>
              <a:rPr lang="en-GB" dirty="0" err="1"/>
              <a:t>választása</a:t>
            </a:r>
            <a:endParaRPr lang="en-GB" dirty="0"/>
          </a:p>
          <a:p>
            <a:r>
              <a:rPr lang="en-GB" dirty="0" err="1"/>
              <a:t>Alternatíva</a:t>
            </a:r>
            <a:r>
              <a:rPr lang="en-GB" dirty="0"/>
              <a:t> 2: </a:t>
            </a:r>
            <a:r>
              <a:rPr lang="en-GB" dirty="0" err="1"/>
              <a:t>Egy</a:t>
            </a:r>
            <a:r>
              <a:rPr lang="en-GB" dirty="0"/>
              <a:t> </a:t>
            </a:r>
            <a:r>
              <a:rPr lang="en-GB" dirty="0" err="1"/>
              <a:t>új</a:t>
            </a:r>
            <a:r>
              <a:rPr lang="en-GB" dirty="0"/>
              <a:t> TR </a:t>
            </a:r>
            <a:r>
              <a:rPr lang="en-GB" dirty="0" err="1"/>
              <a:t>létrehozása</a:t>
            </a:r>
            <a:endParaRPr lang="en-GB" dirty="0"/>
          </a:p>
          <a:p>
            <a:endParaRPr lang="en-GB" dirty="0"/>
          </a:p>
          <a:p>
            <a:r>
              <a:rPr lang="en-GB" dirty="0"/>
              <a:t>2) Finish</a:t>
            </a:r>
          </a:p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DF73EDE-416F-F477-6DF0-4345D07B2E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0108" y="2011680"/>
            <a:ext cx="3854039" cy="4177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978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EF33C-EEDA-94BA-6246-BF6209F35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Hello World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851993-0AAD-745C-26E7-886F400709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7" y="2011680"/>
            <a:ext cx="5057394" cy="3766185"/>
          </a:xfrm>
        </p:spPr>
        <p:txBody>
          <a:bodyPr/>
          <a:lstStyle/>
          <a:p>
            <a:r>
              <a:rPr lang="en-GB" dirty="0" err="1"/>
              <a:t>Új</a:t>
            </a:r>
            <a:r>
              <a:rPr lang="en-GB" dirty="0"/>
              <a:t> </a:t>
            </a:r>
            <a:r>
              <a:rPr lang="en-GB" dirty="0" err="1"/>
              <a:t>osztály</a:t>
            </a:r>
            <a:r>
              <a:rPr lang="en-GB" dirty="0"/>
              <a:t> </a:t>
            </a:r>
            <a:r>
              <a:rPr lang="en-GB" dirty="0" err="1"/>
              <a:t>létrehozása</a:t>
            </a:r>
            <a:endParaRPr lang="en-GB" dirty="0"/>
          </a:p>
          <a:p>
            <a:r>
              <a:rPr lang="en-GB" dirty="0"/>
              <a:t>1) Package-n context menu </a:t>
            </a:r>
            <a:r>
              <a:rPr lang="en-GB" dirty="0" err="1"/>
              <a:t>felhívása</a:t>
            </a:r>
            <a:r>
              <a:rPr lang="en-GB" dirty="0"/>
              <a:t> (</a:t>
            </a:r>
            <a:r>
              <a:rPr lang="en-GB" dirty="0" err="1"/>
              <a:t>jobb</a:t>
            </a:r>
            <a:r>
              <a:rPr lang="en-GB" dirty="0"/>
              <a:t> </a:t>
            </a:r>
            <a:r>
              <a:rPr lang="en-GB" dirty="0" err="1"/>
              <a:t>egérgomb</a:t>
            </a:r>
            <a:r>
              <a:rPr lang="en-GB" dirty="0"/>
              <a:t>)</a:t>
            </a:r>
          </a:p>
          <a:p>
            <a:endParaRPr lang="en-GB" dirty="0"/>
          </a:p>
          <a:p>
            <a:r>
              <a:rPr lang="en-GB" dirty="0"/>
              <a:t>2) New</a:t>
            </a:r>
          </a:p>
          <a:p>
            <a:endParaRPr lang="en-GB" dirty="0"/>
          </a:p>
          <a:p>
            <a:r>
              <a:rPr lang="en-GB" dirty="0"/>
              <a:t>3) ABAP Class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5C8B70-FB10-EAD8-CEDA-B9A6444CD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3611" y="2011680"/>
            <a:ext cx="5522762" cy="3100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152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46D6D-3656-A0DF-E147-75F7BB9EC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Hello World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2CE09-7DC6-1062-9B11-38CE057656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2011680"/>
            <a:ext cx="5182049" cy="3766185"/>
          </a:xfrm>
        </p:spPr>
        <p:txBody>
          <a:bodyPr/>
          <a:lstStyle/>
          <a:p>
            <a:r>
              <a:rPr lang="en-GB" dirty="0"/>
              <a:t>1) </a:t>
            </a:r>
            <a:r>
              <a:rPr lang="en-GB" dirty="0" err="1"/>
              <a:t>Név</a:t>
            </a:r>
            <a:r>
              <a:rPr lang="en-GB" dirty="0"/>
              <a:t>, </a:t>
            </a:r>
            <a:r>
              <a:rPr lang="en-GB" dirty="0" err="1"/>
              <a:t>leírás</a:t>
            </a:r>
            <a:r>
              <a:rPr lang="en-GB" dirty="0"/>
              <a:t> </a:t>
            </a:r>
            <a:r>
              <a:rPr lang="en-GB" dirty="0" err="1"/>
              <a:t>megadása</a:t>
            </a:r>
            <a:endParaRPr lang="en-GB" dirty="0"/>
          </a:p>
          <a:p>
            <a:r>
              <a:rPr lang="en-GB" dirty="0" err="1"/>
              <a:t>Név</a:t>
            </a:r>
            <a:r>
              <a:rPr lang="en-GB" dirty="0"/>
              <a:t> Z, </a:t>
            </a:r>
            <a:r>
              <a:rPr lang="en-GB" dirty="0" err="1"/>
              <a:t>vagy</a:t>
            </a:r>
            <a:r>
              <a:rPr lang="en-GB" dirty="0"/>
              <a:t> Y </a:t>
            </a:r>
            <a:r>
              <a:rPr lang="en-GB" dirty="0" err="1"/>
              <a:t>betűvel</a:t>
            </a:r>
            <a:r>
              <a:rPr lang="en-GB" dirty="0"/>
              <a:t> </a:t>
            </a:r>
            <a:r>
              <a:rPr lang="en-GB" dirty="0" err="1"/>
              <a:t>kezdődjön</a:t>
            </a:r>
            <a:r>
              <a:rPr lang="en-GB" dirty="0"/>
              <a:t> (!)</a:t>
            </a:r>
          </a:p>
          <a:p>
            <a:endParaRPr lang="en-GB" dirty="0"/>
          </a:p>
          <a:p>
            <a:r>
              <a:rPr lang="en-GB" dirty="0"/>
              <a:t>2) </a:t>
            </a:r>
            <a:r>
              <a:rPr lang="en-GB" dirty="0" err="1"/>
              <a:t>Dedikált</a:t>
            </a:r>
            <a:r>
              <a:rPr lang="en-GB" dirty="0"/>
              <a:t> </a:t>
            </a:r>
            <a:r>
              <a:rPr lang="en-GB" dirty="0" err="1"/>
              <a:t>interfész</a:t>
            </a:r>
            <a:r>
              <a:rPr lang="en-GB" dirty="0"/>
              <a:t> </a:t>
            </a:r>
            <a:r>
              <a:rPr lang="en-GB" dirty="0" err="1"/>
              <a:t>hozzáadása</a:t>
            </a:r>
            <a:r>
              <a:rPr lang="en-GB" dirty="0"/>
              <a:t> </a:t>
            </a:r>
            <a:r>
              <a:rPr lang="en-GB" dirty="0" err="1"/>
              <a:t>már</a:t>
            </a:r>
            <a:r>
              <a:rPr lang="en-GB" dirty="0"/>
              <a:t> </a:t>
            </a:r>
            <a:r>
              <a:rPr lang="en-GB" dirty="0" err="1"/>
              <a:t>az</a:t>
            </a:r>
            <a:r>
              <a:rPr lang="en-GB" dirty="0"/>
              <a:t> </a:t>
            </a:r>
            <a:r>
              <a:rPr lang="en-GB" dirty="0" err="1"/>
              <a:t>osztály</a:t>
            </a:r>
            <a:r>
              <a:rPr lang="en-GB" dirty="0"/>
              <a:t> </a:t>
            </a:r>
            <a:r>
              <a:rPr lang="en-GB" dirty="0" err="1"/>
              <a:t>létrehozásakor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09AD87E-14CE-68FF-B244-C12BB0D81B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1366" y="1890784"/>
            <a:ext cx="3748862" cy="400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125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D9EA0-523C-122D-4596-AEAB06B36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Hello World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71F229-1B14-7406-D1B5-3A21D61D2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7" y="2011680"/>
            <a:ext cx="5419344" cy="3766185"/>
          </a:xfrm>
        </p:spPr>
        <p:txBody>
          <a:bodyPr/>
          <a:lstStyle/>
          <a:p>
            <a:r>
              <a:rPr lang="en-GB" dirty="0"/>
              <a:t>1) </a:t>
            </a:r>
            <a:r>
              <a:rPr lang="en-GB" dirty="0" err="1"/>
              <a:t>Interfész</a:t>
            </a:r>
            <a:r>
              <a:rPr lang="en-GB" dirty="0"/>
              <a:t> </a:t>
            </a:r>
            <a:r>
              <a:rPr lang="en-GB" dirty="0" err="1"/>
              <a:t>megkeresése</a:t>
            </a:r>
            <a:endParaRPr lang="en-GB" dirty="0"/>
          </a:p>
          <a:p>
            <a:r>
              <a:rPr lang="en-GB" dirty="0"/>
              <a:t>IF_OO_ADT_CLASSRUN</a:t>
            </a:r>
          </a:p>
          <a:p>
            <a:r>
              <a:rPr lang="en-GB" dirty="0"/>
              <a:t>2) </a:t>
            </a:r>
            <a:r>
              <a:rPr lang="en-GB" dirty="0" err="1"/>
              <a:t>Hozzáadás</a:t>
            </a:r>
            <a:r>
              <a:rPr lang="en-GB" dirty="0"/>
              <a:t> (OK)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FD1CB6-FA09-701E-FCB4-5D46F17C0F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1347" y="2011680"/>
            <a:ext cx="2729914" cy="4185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996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91661-2AD5-2538-8F4A-0437DA95A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Hello World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3DB849-BA2E-0075-333B-9413D9251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7" y="2011680"/>
            <a:ext cx="5419344" cy="3766185"/>
          </a:xfrm>
        </p:spPr>
        <p:txBody>
          <a:bodyPr/>
          <a:lstStyle/>
          <a:p>
            <a:r>
              <a:rPr lang="en-GB" dirty="0"/>
              <a:t>Package-ek </a:t>
            </a:r>
            <a:r>
              <a:rPr lang="en-GB" dirty="0" err="1"/>
              <a:t>esetén</a:t>
            </a:r>
            <a:r>
              <a:rPr lang="en-GB" dirty="0"/>
              <a:t> </a:t>
            </a:r>
            <a:r>
              <a:rPr lang="en-GB" dirty="0" err="1"/>
              <a:t>látott</a:t>
            </a:r>
            <a:r>
              <a:rPr lang="en-GB" dirty="0"/>
              <a:t> </a:t>
            </a:r>
            <a:r>
              <a:rPr lang="en-GB" dirty="0" err="1"/>
              <a:t>módon</a:t>
            </a:r>
            <a:r>
              <a:rPr lang="en-GB" dirty="0"/>
              <a:t> TR-</a:t>
            </a:r>
            <a:r>
              <a:rPr lang="en-GB" dirty="0" err="1"/>
              <a:t>hez</a:t>
            </a:r>
            <a:r>
              <a:rPr lang="en-GB" dirty="0"/>
              <a:t> </a:t>
            </a:r>
            <a:r>
              <a:rPr lang="en-GB" dirty="0" err="1"/>
              <a:t>hozzáadás</a:t>
            </a:r>
            <a:r>
              <a:rPr lang="en-GB" dirty="0"/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C8FFFE-DF58-F78C-3276-0DBAF325D0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1136" y="2011680"/>
            <a:ext cx="3786439" cy="4074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470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93AF9-8798-7257-82DF-12257DA4A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Hello World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D5D226-CC08-B156-984B-68EC4BCE15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“Main” </a:t>
            </a:r>
            <a:r>
              <a:rPr lang="en-GB" dirty="0" err="1"/>
              <a:t>függvény</a:t>
            </a:r>
            <a:r>
              <a:rPr lang="en-GB" dirty="0"/>
              <a:t> </a:t>
            </a:r>
            <a:r>
              <a:rPr lang="en-GB" dirty="0" err="1"/>
              <a:t>használata</a:t>
            </a:r>
            <a:endParaRPr lang="en-GB" dirty="0"/>
          </a:p>
          <a:p>
            <a:endParaRPr lang="en-GB" dirty="0"/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METHOD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if_oo_adt_classrun</a:t>
            </a:r>
            <a:r>
              <a:rPr lang="en-GB" sz="1800" dirty="0" err="1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~</a:t>
            </a:r>
            <a:r>
              <a:rPr lang="en-GB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main</a:t>
            </a:r>
            <a:r>
              <a:rPr lang="en-GB" sz="180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.</a:t>
            </a:r>
            <a:endParaRPr lang="en-GB" sz="180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br>
              <a:rPr lang="en-GB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endParaRPr lang="en-GB" sz="180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out</a:t>
            </a:r>
            <a:r>
              <a:rPr lang="en-GB" sz="180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-&gt;</a:t>
            </a:r>
            <a:r>
              <a:rPr lang="en-GB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write</a:t>
            </a:r>
            <a:r>
              <a:rPr lang="en-GB" sz="180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( </a:t>
            </a:r>
            <a:r>
              <a:rPr lang="en-GB" sz="180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'Hello World!'</a:t>
            </a:r>
            <a:r>
              <a:rPr lang="en-GB" sz="180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 ).</a:t>
            </a:r>
            <a:endParaRPr lang="en-GB" sz="180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br>
              <a:rPr lang="en-GB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endParaRPr lang="en-GB" sz="180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ENDMETHOD.</a:t>
            </a:r>
            <a:endParaRPr lang="en-GB" sz="180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59477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BECD2-81F4-6EF0-F1DB-2B593DC57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Hello World!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DAD17E-9E64-4B68-5A24-CB21391BEF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1) </a:t>
            </a:r>
            <a:r>
              <a:rPr lang="en-GB" dirty="0" err="1"/>
              <a:t>Szintaktikai</a:t>
            </a:r>
            <a:r>
              <a:rPr lang="en-GB" dirty="0"/>
              <a:t> </a:t>
            </a:r>
            <a:r>
              <a:rPr lang="en-GB" dirty="0" err="1"/>
              <a:t>ellenőrzés</a:t>
            </a:r>
            <a:endParaRPr lang="en-GB" dirty="0"/>
          </a:p>
          <a:p>
            <a:r>
              <a:rPr lang="en-GB" dirty="0"/>
              <a:t>2) </a:t>
            </a:r>
            <a:r>
              <a:rPr lang="en-GB" dirty="0" err="1"/>
              <a:t>Aktiválás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981284-6EAB-DB47-B9A1-26F30735D4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3400" y="2011680"/>
            <a:ext cx="6061944" cy="3631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5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67359-9642-977C-6E23-150E6BF32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Hello World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7E4CEC-CCDB-BA7D-CE5F-E22882E2AF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Konzol</a:t>
            </a:r>
            <a:r>
              <a:rPr lang="en-GB" dirty="0"/>
              <a:t> </a:t>
            </a:r>
            <a:r>
              <a:rPr lang="en-GB" dirty="0" err="1"/>
              <a:t>alkalmazásként</a:t>
            </a:r>
            <a:r>
              <a:rPr lang="en-GB" dirty="0"/>
              <a:t> </a:t>
            </a:r>
            <a:r>
              <a:rPr lang="en-GB" dirty="0" err="1"/>
              <a:t>futtatás</a:t>
            </a:r>
            <a:r>
              <a:rPr lang="en-GB" dirty="0"/>
              <a:t> (F9)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3920D9-0863-F28F-744B-300BCB05AD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5445" y="2506389"/>
            <a:ext cx="6121109" cy="3852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604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26202-001E-C6CD-96DE-CD52E6B3A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Hello World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3D21BBF-0774-D294-D628-361385C6B3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31244" y="2011363"/>
            <a:ext cx="5243787" cy="3767137"/>
          </a:xfrm>
        </p:spPr>
      </p:pic>
    </p:spTree>
    <p:extLst>
      <p:ext uri="{BB962C8B-B14F-4D97-AF65-F5344CB8AC3E}">
        <p14:creationId xmlns:p14="http://schemas.microsoft.com/office/powerpoint/2010/main" val="1256728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ABAP alapok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400" dirty="0"/>
              <a:t>Minden utasítás után pontot kell tenni</a:t>
            </a:r>
          </a:p>
          <a:p>
            <a:pPr marL="411480" lvl="1" indent="0">
              <a:buNone/>
            </a:pPr>
            <a:r>
              <a:rPr lang="hu-HU" sz="2000" dirty="0"/>
              <a:t>DATA </a:t>
            </a:r>
            <a:r>
              <a:rPr lang="hu-HU" sz="2000" dirty="0" err="1"/>
              <a:t>lv_a</a:t>
            </a:r>
            <a:r>
              <a:rPr lang="hu-HU" sz="2000" dirty="0"/>
              <a:t> TYPE i.</a:t>
            </a:r>
          </a:p>
          <a:p>
            <a:pPr marL="411480" lvl="1" indent="0">
              <a:buNone/>
            </a:pPr>
            <a:r>
              <a:rPr lang="hu-HU" sz="2000" dirty="0"/>
              <a:t>DATA </a:t>
            </a:r>
            <a:r>
              <a:rPr lang="hu-HU" sz="2000" dirty="0" err="1"/>
              <a:t>lv_b</a:t>
            </a:r>
            <a:r>
              <a:rPr lang="hu-HU" sz="2000" dirty="0"/>
              <a:t> TYPE i.</a:t>
            </a:r>
          </a:p>
          <a:p>
            <a:pPr marL="411480" lvl="1" indent="0">
              <a:buNone/>
            </a:pPr>
            <a:endParaRPr lang="hu-HU" sz="2000" dirty="0"/>
          </a:p>
          <a:p>
            <a:r>
              <a:rPr lang="hu-HU" sz="2400" dirty="0"/>
              <a:t>Ugyanazon utasítást kiadása rövidített formában a : és , használatával </a:t>
            </a:r>
          </a:p>
          <a:p>
            <a:pPr marL="411480" lvl="1" indent="0">
              <a:buNone/>
            </a:pPr>
            <a:r>
              <a:rPr lang="hu-HU" sz="2000" dirty="0"/>
              <a:t>DATA: </a:t>
            </a:r>
            <a:r>
              <a:rPr lang="hu-HU" sz="2000" dirty="0" err="1"/>
              <a:t>lv_a</a:t>
            </a:r>
            <a:r>
              <a:rPr lang="hu-HU" sz="2000" dirty="0"/>
              <a:t> TYPE i,</a:t>
            </a:r>
          </a:p>
          <a:p>
            <a:pPr marL="411480" lvl="1" indent="0">
              <a:buNone/>
            </a:pPr>
            <a:r>
              <a:rPr lang="hu-HU" sz="2000" dirty="0"/>
              <a:t>           </a:t>
            </a:r>
            <a:r>
              <a:rPr lang="hu-HU" sz="2000" dirty="0" err="1"/>
              <a:t>lv_b</a:t>
            </a:r>
            <a:r>
              <a:rPr lang="hu-HU" sz="2000" dirty="0"/>
              <a:t> TYPE i.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68510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Célok, elvárások, szabályok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800" dirty="0"/>
              <a:t>Zárthelyi felépítése, szabályai</a:t>
            </a:r>
          </a:p>
          <a:p>
            <a:pPr lvl="1"/>
            <a:r>
              <a:rPr lang="hu-HU" sz="2400" dirty="0"/>
              <a:t>Írásbeli</a:t>
            </a:r>
          </a:p>
          <a:p>
            <a:pPr lvl="1"/>
            <a:r>
              <a:rPr lang="hu-HU" sz="2400" dirty="0"/>
              <a:t>120 perc, várhatóan 10-12 feladat</a:t>
            </a:r>
          </a:p>
          <a:p>
            <a:pPr lvl="1"/>
            <a:r>
              <a:rPr lang="hu-HU" sz="2400" dirty="0"/>
              <a:t>Segédlet, jegyzet, elektronikai eszköz nem használható</a:t>
            </a:r>
            <a:r>
              <a:rPr lang="en-GB" sz="2400" dirty="0"/>
              <a:t>!</a:t>
            </a:r>
            <a:endParaRPr lang="hu-HU" sz="2400" dirty="0"/>
          </a:p>
          <a:p>
            <a:pPr lvl="1"/>
            <a:r>
              <a:rPr lang="en-US" sz="2400" dirty="0" err="1"/>
              <a:t>Külön</a:t>
            </a:r>
            <a:r>
              <a:rPr lang="en-US" sz="2400" dirty="0"/>
              <a:t> </a:t>
            </a:r>
            <a:r>
              <a:rPr lang="en-US" sz="2400" dirty="0" err="1"/>
              <a:t>elméleti</a:t>
            </a:r>
            <a:r>
              <a:rPr lang="en-US" sz="2400" dirty="0"/>
              <a:t> </a:t>
            </a:r>
            <a:r>
              <a:rPr lang="en-US" sz="2400" dirty="0" err="1"/>
              <a:t>és</a:t>
            </a:r>
            <a:r>
              <a:rPr lang="en-US" sz="2400" dirty="0"/>
              <a:t> </a:t>
            </a:r>
            <a:r>
              <a:rPr lang="en-US" sz="2400" dirty="0" err="1"/>
              <a:t>gyakorlati</a:t>
            </a:r>
            <a:r>
              <a:rPr lang="en-US" sz="2400" dirty="0"/>
              <a:t> </a:t>
            </a:r>
            <a:r>
              <a:rPr lang="en-US" sz="2400" dirty="0" err="1"/>
              <a:t>rész</a:t>
            </a:r>
            <a:r>
              <a:rPr lang="en-US" sz="2400" dirty="0"/>
              <a:t>, </a:t>
            </a:r>
            <a:r>
              <a:rPr lang="en-US" sz="2400" dirty="0" err="1"/>
              <a:t>melyek</a:t>
            </a:r>
            <a:r>
              <a:rPr lang="en-US" sz="2400" dirty="0"/>
              <a:t> </a:t>
            </a:r>
            <a:r>
              <a:rPr lang="en-US" sz="2400" dirty="0" err="1"/>
              <a:t>külön</a:t>
            </a:r>
            <a:r>
              <a:rPr lang="en-US" sz="2400" dirty="0"/>
              <a:t> </a:t>
            </a:r>
            <a:r>
              <a:rPr lang="en-US" sz="2400" dirty="0" err="1"/>
              <a:t>blokkot</a:t>
            </a:r>
            <a:r>
              <a:rPr lang="en-US" sz="2400" dirty="0"/>
              <a:t> </a:t>
            </a:r>
            <a:r>
              <a:rPr lang="en-US" sz="2400" dirty="0" err="1"/>
              <a:t>képeznek</a:t>
            </a:r>
            <a:r>
              <a:rPr lang="en-US" sz="2400" dirty="0"/>
              <a:t>. Az </a:t>
            </a:r>
            <a:r>
              <a:rPr lang="en-US" sz="2400" dirty="0" err="1"/>
              <a:t>elégséges</a:t>
            </a:r>
            <a:r>
              <a:rPr lang="en-US" sz="2400" dirty="0"/>
              <a:t> </a:t>
            </a:r>
            <a:r>
              <a:rPr lang="en-US" sz="2400" dirty="0" err="1"/>
              <a:t>zárthelyi</a:t>
            </a:r>
            <a:r>
              <a:rPr lang="en-US" sz="2400" dirty="0"/>
              <a:t> </a:t>
            </a:r>
            <a:r>
              <a:rPr lang="en-US" sz="2400" dirty="0" err="1"/>
              <a:t>feltétele</a:t>
            </a:r>
            <a:r>
              <a:rPr lang="en-US" sz="2400" dirty="0"/>
              <a:t>, </a:t>
            </a:r>
            <a:r>
              <a:rPr lang="en-US" sz="2400" dirty="0" err="1"/>
              <a:t>hogy</a:t>
            </a:r>
            <a:r>
              <a:rPr lang="en-US" sz="2400" dirty="0"/>
              <a:t> mind </a:t>
            </a:r>
            <a:r>
              <a:rPr lang="en-US" sz="2400" dirty="0" err="1"/>
              <a:t>az</a:t>
            </a:r>
            <a:r>
              <a:rPr lang="en-US" sz="2400" dirty="0"/>
              <a:t> </a:t>
            </a:r>
            <a:r>
              <a:rPr lang="en-US" sz="2400" dirty="0" err="1"/>
              <a:t>elméleti</a:t>
            </a:r>
            <a:r>
              <a:rPr lang="en-US" sz="2400" dirty="0"/>
              <a:t>, mind a </a:t>
            </a:r>
            <a:r>
              <a:rPr lang="en-US" sz="2400" dirty="0" err="1"/>
              <a:t>gyakorlati</a:t>
            </a:r>
            <a:r>
              <a:rPr lang="en-US" sz="2400" dirty="0"/>
              <a:t> </a:t>
            </a:r>
            <a:r>
              <a:rPr lang="en-US" sz="2400" dirty="0" err="1"/>
              <a:t>feladatokból</a:t>
            </a:r>
            <a:r>
              <a:rPr lang="en-US" sz="2400" dirty="0"/>
              <a:t> a </a:t>
            </a:r>
            <a:r>
              <a:rPr lang="en-US" sz="2400" dirty="0" err="1"/>
              <a:t>maximális</a:t>
            </a:r>
            <a:r>
              <a:rPr lang="en-US" sz="2400" dirty="0"/>
              <a:t> </a:t>
            </a:r>
            <a:r>
              <a:rPr lang="en-US" sz="2400" dirty="0" err="1"/>
              <a:t>pontok</a:t>
            </a:r>
            <a:r>
              <a:rPr lang="en-US" sz="2400" dirty="0"/>
              <a:t> </a:t>
            </a:r>
            <a:r>
              <a:rPr lang="en-US" sz="2400" dirty="0" err="1"/>
              <a:t>legalább</a:t>
            </a:r>
            <a:r>
              <a:rPr lang="en-US" sz="2400" dirty="0"/>
              <a:t> 50% -t el </a:t>
            </a:r>
            <a:r>
              <a:rPr lang="en-US" sz="2400" dirty="0" err="1"/>
              <a:t>kell</a:t>
            </a:r>
            <a:r>
              <a:rPr lang="en-US" sz="2400" dirty="0"/>
              <a:t> </a:t>
            </a:r>
            <a:r>
              <a:rPr lang="en-US" sz="2400" dirty="0" err="1"/>
              <a:t>érni</a:t>
            </a:r>
            <a:r>
              <a:rPr lang="en-US" sz="2400" dirty="0"/>
              <a:t>!</a:t>
            </a:r>
            <a:endParaRPr lang="hu-HU" sz="2400" dirty="0"/>
          </a:p>
          <a:p>
            <a:pPr lvl="1"/>
            <a:r>
              <a:rPr lang="en-US" sz="2400" dirty="0"/>
              <a:t>A </a:t>
            </a:r>
            <a:r>
              <a:rPr lang="en-US" sz="2400" dirty="0" err="1"/>
              <a:t>gyakorlati</a:t>
            </a:r>
            <a:r>
              <a:rPr lang="en-US" sz="2400" dirty="0"/>
              <a:t> </a:t>
            </a:r>
            <a:r>
              <a:rPr lang="en-US" sz="2400" dirty="0" err="1"/>
              <a:t>feladatokat</a:t>
            </a:r>
            <a:r>
              <a:rPr lang="en-US" sz="2400" dirty="0"/>
              <a:t> </a:t>
            </a:r>
            <a:r>
              <a:rPr lang="en-US" sz="2400" dirty="0" err="1"/>
              <a:t>papíron</a:t>
            </a:r>
            <a:r>
              <a:rPr lang="en-US" sz="2400" dirty="0"/>
              <a:t> </a:t>
            </a:r>
            <a:r>
              <a:rPr lang="en-US" sz="2400" dirty="0" err="1"/>
              <a:t>kell</a:t>
            </a:r>
            <a:r>
              <a:rPr lang="en-US" sz="2400" dirty="0"/>
              <a:t> </a:t>
            </a:r>
            <a:r>
              <a:rPr lang="en-US" sz="2400" dirty="0" err="1"/>
              <a:t>megoldani</a:t>
            </a:r>
            <a:r>
              <a:rPr lang="en-US" sz="2400" dirty="0"/>
              <a:t>, </a:t>
            </a:r>
            <a:r>
              <a:rPr lang="en-US" sz="2400" dirty="0" err="1"/>
              <a:t>számítógép</a:t>
            </a:r>
            <a:r>
              <a:rPr lang="en-US" sz="2400" dirty="0"/>
              <a:t> a </a:t>
            </a:r>
            <a:r>
              <a:rPr lang="en-US" sz="2400" dirty="0" err="1"/>
              <a:t>zárthelyi</a:t>
            </a:r>
            <a:r>
              <a:rPr lang="en-US" sz="2400" dirty="0"/>
              <a:t> </a:t>
            </a:r>
            <a:r>
              <a:rPr lang="en-US" sz="2400" dirty="0" err="1"/>
              <a:t>során</a:t>
            </a:r>
            <a:r>
              <a:rPr lang="en-US" sz="2400" dirty="0"/>
              <a:t> </a:t>
            </a:r>
            <a:r>
              <a:rPr lang="en-US" sz="2400" dirty="0" err="1"/>
              <a:t>nem</a:t>
            </a:r>
            <a:r>
              <a:rPr lang="en-US" sz="2400" dirty="0"/>
              <a:t> </a:t>
            </a:r>
            <a:r>
              <a:rPr lang="en-US" sz="2400" dirty="0" err="1"/>
              <a:t>használható</a:t>
            </a:r>
            <a:r>
              <a:rPr lang="en-US" sz="2400" dirty="0"/>
              <a:t>!</a:t>
            </a:r>
            <a:endParaRPr lang="hu-HU" sz="2400" dirty="0"/>
          </a:p>
          <a:p>
            <a:pPr marL="411480" lvl="1" indent="0">
              <a:buNone/>
            </a:pP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2747602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ABAP megjegyzések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400" dirty="0"/>
              <a:t>Teljes soros megjegyzés</a:t>
            </a:r>
          </a:p>
          <a:p>
            <a:pPr lvl="1"/>
            <a:r>
              <a:rPr lang="hu-HU" sz="2000" dirty="0"/>
              <a:t>Sor elején „*” karakterrel</a:t>
            </a:r>
          </a:p>
          <a:p>
            <a:pPr lvl="1"/>
            <a:r>
              <a:rPr lang="hu-HU" sz="2000" dirty="0"/>
              <a:t>Blokk kommentekre nincs lehetőség (vesd össze /* és */ )</a:t>
            </a:r>
          </a:p>
          <a:p>
            <a:pPr lvl="2"/>
            <a:r>
              <a:rPr lang="hu-HU" sz="1600" dirty="0"/>
              <a:t>Program szerkesztőben több sor kijelölésével és CTRL+SHFT –l </a:t>
            </a:r>
            <a:r>
              <a:rPr lang="hu-HU" sz="1600" dirty="0" err="1"/>
              <a:t>kommentezni</a:t>
            </a:r>
            <a:r>
              <a:rPr lang="hu-HU" sz="1600" dirty="0"/>
              <a:t>, CTRL+SHFT + &lt; visszavonni lehet</a:t>
            </a:r>
          </a:p>
          <a:p>
            <a:pPr marL="704088" lvl="2" indent="0">
              <a:buNone/>
            </a:pPr>
            <a:endParaRPr lang="hu-HU" sz="1600" dirty="0"/>
          </a:p>
          <a:p>
            <a:r>
              <a:rPr lang="hu-HU" sz="2400" dirty="0"/>
              <a:t>Sorvégi megjegyzés</a:t>
            </a:r>
          </a:p>
          <a:p>
            <a:pPr lvl="1"/>
            <a:r>
              <a:rPr lang="hu-HU" sz="2000" dirty="0"/>
              <a:t>” karakter utáni szöveget fordításkor nem vesz figyelembe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97828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ABAP beépített típusok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406769" y="2101363"/>
          <a:ext cx="9979269" cy="410600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{3B4B98B0-60AC-42C2-AFA5-B58CD77FA1E5}</a:tableStyleId>
              </a:tblPr>
              <a:tblGrid>
                <a:gridCol w="1029286">
                  <a:extLst>
                    <a:ext uri="{9D8B030D-6E8A-4147-A177-3AD203B41FA5}">
                      <a16:colId xmlns:a16="http://schemas.microsoft.com/office/drawing/2014/main" val="471588931"/>
                    </a:ext>
                  </a:extLst>
                </a:gridCol>
                <a:gridCol w="2206830">
                  <a:extLst>
                    <a:ext uri="{9D8B030D-6E8A-4147-A177-3AD203B41FA5}">
                      <a16:colId xmlns:a16="http://schemas.microsoft.com/office/drawing/2014/main" val="4212102706"/>
                    </a:ext>
                  </a:extLst>
                </a:gridCol>
                <a:gridCol w="2068633">
                  <a:extLst>
                    <a:ext uri="{9D8B030D-6E8A-4147-A177-3AD203B41FA5}">
                      <a16:colId xmlns:a16="http://schemas.microsoft.com/office/drawing/2014/main" val="1962086626"/>
                    </a:ext>
                  </a:extLst>
                </a:gridCol>
                <a:gridCol w="2960466">
                  <a:extLst>
                    <a:ext uri="{9D8B030D-6E8A-4147-A177-3AD203B41FA5}">
                      <a16:colId xmlns:a16="http://schemas.microsoft.com/office/drawing/2014/main" val="2862175075"/>
                    </a:ext>
                  </a:extLst>
                </a:gridCol>
                <a:gridCol w="1714054">
                  <a:extLst>
                    <a:ext uri="{9D8B030D-6E8A-4147-A177-3AD203B41FA5}">
                      <a16:colId xmlns:a16="http://schemas.microsoft.com/office/drawing/2014/main" val="858744704"/>
                    </a:ext>
                  </a:extLst>
                </a:gridCol>
              </a:tblGrid>
              <a:tr h="5865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Típus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Alapértelmezett méret (byte)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Mérettartomány</a:t>
                      </a:r>
                      <a:endParaRPr lang="en-US" sz="18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(byte)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Leírás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Kezdőérték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72635717"/>
                  </a:ext>
                </a:extLst>
              </a:tr>
              <a:tr h="293286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I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4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63195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Fix (4)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Egész szám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84512756"/>
                  </a:ext>
                </a:extLst>
              </a:tr>
              <a:tr h="293286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F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8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63195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Fix (8)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Lebegőpontos szám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0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37585497"/>
                  </a:ext>
                </a:extLst>
              </a:tr>
              <a:tr h="586572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P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8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63195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Fix (1-16)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Pakolt decimális szám (előjellel)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73432379"/>
                  </a:ext>
                </a:extLst>
              </a:tr>
              <a:tr h="293286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N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1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63195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Fix (1-65535)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Numerikus szöveg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’0…0’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23100120"/>
                  </a:ext>
                </a:extLst>
              </a:tr>
              <a:tr h="586572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C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63195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Fix (1-65535)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Alfanumerikus, karakterek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’ ’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54939147"/>
                  </a:ext>
                </a:extLst>
              </a:tr>
              <a:tr h="293286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D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8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63195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Fix (8)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Alfanumerikus, dátum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’00000000’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83315237"/>
                  </a:ext>
                </a:extLst>
              </a:tr>
              <a:tr h="293286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T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6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63195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Fix (6)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Alfanumerikus, idő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’000000’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34769999"/>
                  </a:ext>
                </a:extLst>
              </a:tr>
              <a:tr h="293286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X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1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63195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Fix (1-65535)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Hexadecimális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’00…00’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54323941"/>
                  </a:ext>
                </a:extLst>
              </a:tr>
              <a:tr h="293286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String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63195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Változó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Sztring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86826456"/>
                  </a:ext>
                </a:extLst>
              </a:tr>
              <a:tr h="293286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Xstring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63195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 b="0" dirty="0">
                          <a:effectLst/>
                        </a:rPr>
                        <a:t>Változó</a:t>
                      </a:r>
                      <a:endParaRPr lang="en-US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 b="0" dirty="0">
                          <a:effectLst/>
                        </a:rPr>
                        <a:t>Hexadecimális </a:t>
                      </a:r>
                      <a:r>
                        <a:rPr lang="hu-HU" sz="1800" b="0" dirty="0" err="1">
                          <a:effectLst/>
                        </a:rPr>
                        <a:t>sztring</a:t>
                      </a:r>
                      <a:endParaRPr lang="en-US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96516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554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Változók definiálása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400" dirty="0"/>
              <a:t>DATA utasítással kell deklarálni.</a:t>
            </a:r>
          </a:p>
          <a:p>
            <a:r>
              <a:rPr lang="hu-HU" sz="2400" dirty="0"/>
              <a:t>TYPE vagy LIKE kulcsszóval lehet megadni a típusát</a:t>
            </a:r>
          </a:p>
          <a:p>
            <a:pPr lvl="1"/>
            <a:r>
              <a:rPr lang="hu-HU" sz="2000" dirty="0"/>
              <a:t>TYPE: előre definiált típus, vagy adatszótárban lévő típus</a:t>
            </a:r>
          </a:p>
          <a:p>
            <a:pPr lvl="1"/>
            <a:r>
              <a:rPr lang="hu-HU" sz="2000" dirty="0"/>
              <a:t>LIKE: létező objektummal azonos típust lehet  vele definiálni </a:t>
            </a:r>
            <a:br>
              <a:rPr lang="hu-HU" sz="2000" dirty="0"/>
            </a:br>
            <a:r>
              <a:rPr lang="hu-HU" sz="2000" dirty="0"/>
              <a:t>(használata indokolt esetben javasolt)</a:t>
            </a:r>
          </a:p>
          <a:p>
            <a:pPr lvl="1"/>
            <a:r>
              <a:rPr lang="hu-HU" sz="2000" dirty="0"/>
              <a:t>Ha nem használunk típus azonosítót, akkor alapértelmezetten a típus C.</a:t>
            </a:r>
          </a:p>
          <a:p>
            <a:pPr marL="109728" indent="0">
              <a:buNone/>
            </a:pPr>
            <a:endParaRPr lang="hu-HU" sz="2400" dirty="0"/>
          </a:p>
          <a:p>
            <a:pPr marL="109728" indent="0">
              <a:buNone/>
            </a:pPr>
            <a:r>
              <a:rPr lang="hu-HU" sz="2400" dirty="0"/>
              <a:t>DATA lv_szam1 TYPE i.</a:t>
            </a:r>
          </a:p>
          <a:p>
            <a:pPr marL="109728" indent="0">
              <a:buNone/>
            </a:pPr>
            <a:r>
              <a:rPr lang="hu-HU" sz="2400" dirty="0"/>
              <a:t>DATA lv_szam2 LIKE lv_szam1.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22775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Változók definiálása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400" dirty="0"/>
              <a:t>C, N, X és P típusok esetén változó hossz megadható.</a:t>
            </a:r>
          </a:p>
          <a:p>
            <a:r>
              <a:rPr lang="hu-HU" sz="2400" dirty="0"/>
              <a:t>A változó hosszát a deklarálásnál a változó neve után kell zárójelben megadni</a:t>
            </a:r>
          </a:p>
          <a:p>
            <a:endParaRPr lang="hu-HU" sz="2400" dirty="0"/>
          </a:p>
          <a:p>
            <a:pPr marL="109728" indent="0">
              <a:buNone/>
            </a:pPr>
            <a:r>
              <a:rPr lang="hu-HU" sz="2400" dirty="0"/>
              <a:t>DATA </a:t>
            </a:r>
            <a:r>
              <a:rPr lang="hu-HU" sz="2400" dirty="0" err="1"/>
              <a:t>lv_rendszam</a:t>
            </a:r>
            <a:r>
              <a:rPr lang="hu-HU" sz="2400" dirty="0"/>
              <a:t>(7) TYPE c.</a:t>
            </a:r>
          </a:p>
          <a:p>
            <a:pPr marL="109728" indent="0">
              <a:buNone/>
            </a:pPr>
            <a:endParaRPr lang="hu-HU" sz="2400" dirty="0"/>
          </a:p>
          <a:p>
            <a:r>
              <a:rPr lang="hu-HU" sz="2400" dirty="0"/>
              <a:t>VALUE kiterjesztéssel kezdőérték adható:</a:t>
            </a:r>
          </a:p>
          <a:p>
            <a:pPr marL="109728" indent="0">
              <a:buNone/>
            </a:pPr>
            <a:r>
              <a:rPr lang="hu-HU" sz="2400" dirty="0"/>
              <a:t>DATA </a:t>
            </a:r>
            <a:r>
              <a:rPr lang="hu-HU" sz="2400" dirty="0" err="1"/>
              <a:t>lv_rendszam</a:t>
            </a:r>
            <a:r>
              <a:rPr lang="hu-HU" sz="2400" dirty="0"/>
              <a:t>(7) TYPE c VALUE ’SAP-221’.</a:t>
            </a:r>
          </a:p>
        </p:txBody>
      </p:sp>
    </p:spTree>
    <p:extLst>
      <p:ext uri="{BB962C8B-B14F-4D97-AF65-F5344CB8AC3E}">
        <p14:creationId xmlns:p14="http://schemas.microsoft.com/office/powerpoint/2010/main" val="4285299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Számtípusokról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400" dirty="0"/>
              <a:t>I</a:t>
            </a:r>
          </a:p>
          <a:p>
            <a:pPr lvl="1"/>
            <a:r>
              <a:rPr lang="hu-HU" sz="2000" dirty="0"/>
              <a:t>Egész szám</a:t>
            </a:r>
          </a:p>
          <a:p>
            <a:pPr lvl="1"/>
            <a:r>
              <a:rPr lang="hu-HU" sz="2000" dirty="0"/>
              <a:t>Aritmetikai műveletek eredménye </a:t>
            </a:r>
            <a:r>
              <a:rPr lang="hu-HU" sz="2000" b="1" dirty="0"/>
              <a:t>kerekítve </a:t>
            </a:r>
            <a:r>
              <a:rPr lang="hu-HU" sz="2000" dirty="0"/>
              <a:t>lesz</a:t>
            </a:r>
          </a:p>
          <a:p>
            <a:pPr marL="704088" lvl="2" indent="0">
              <a:buNone/>
            </a:pPr>
            <a:r>
              <a:rPr lang="hu-HU" sz="1600" dirty="0"/>
              <a:t>	DATA: </a:t>
            </a:r>
            <a:r>
              <a:rPr lang="hu-HU" sz="1600" dirty="0" err="1"/>
              <a:t>lv_eredmeny</a:t>
            </a:r>
            <a:r>
              <a:rPr lang="hu-HU" sz="1600" dirty="0"/>
              <a:t> TYPE i.</a:t>
            </a:r>
          </a:p>
          <a:p>
            <a:pPr marL="704088" lvl="2" indent="0">
              <a:buNone/>
            </a:pPr>
            <a:r>
              <a:rPr lang="hu-HU" sz="1600" dirty="0"/>
              <a:t>	</a:t>
            </a:r>
            <a:r>
              <a:rPr lang="hu-HU" sz="1600" dirty="0" err="1"/>
              <a:t>lv_eredmeny</a:t>
            </a:r>
            <a:r>
              <a:rPr lang="hu-HU" sz="1600" dirty="0"/>
              <a:t> = 4 / 20 . 		 ” 0 </a:t>
            </a:r>
          </a:p>
          <a:p>
            <a:pPr marL="704088" lvl="2" indent="0">
              <a:buNone/>
            </a:pPr>
            <a:r>
              <a:rPr lang="hu-HU" sz="1600" dirty="0"/>
              <a:t>	</a:t>
            </a:r>
            <a:r>
              <a:rPr lang="hu-HU" sz="1600" dirty="0" err="1"/>
              <a:t>lv_eredmeny</a:t>
            </a:r>
            <a:r>
              <a:rPr lang="hu-HU" sz="1600" dirty="0"/>
              <a:t> = 16 / 20 .		 ” 1</a:t>
            </a:r>
          </a:p>
          <a:p>
            <a:pPr marL="704088" lvl="2" indent="0">
              <a:buNone/>
            </a:pPr>
            <a:endParaRPr lang="hu-HU" sz="1600" dirty="0"/>
          </a:p>
          <a:p>
            <a:r>
              <a:rPr lang="hu-HU" sz="2400" dirty="0"/>
              <a:t>P</a:t>
            </a:r>
          </a:p>
          <a:p>
            <a:pPr lvl="1"/>
            <a:r>
              <a:rPr lang="hu-HU" sz="2000" dirty="0"/>
              <a:t>DECIMALS kulcsszóval tizedesjegyek száma előírható (</a:t>
            </a:r>
            <a:r>
              <a:rPr lang="hu-HU" sz="2000" dirty="0" err="1"/>
              <a:t>max</a:t>
            </a:r>
            <a:r>
              <a:rPr lang="hu-HU" sz="2000" dirty="0"/>
              <a:t> 14)</a:t>
            </a:r>
          </a:p>
          <a:p>
            <a:pPr marL="411480" lvl="1" indent="0">
              <a:buNone/>
            </a:pPr>
            <a:r>
              <a:rPr lang="hu-HU" sz="2000" dirty="0"/>
              <a:t>	DATA </a:t>
            </a:r>
            <a:r>
              <a:rPr lang="hu-HU" sz="2000" dirty="0" err="1"/>
              <a:t>lv_tizedes</a:t>
            </a:r>
            <a:r>
              <a:rPr lang="hu-HU" sz="2000" dirty="0"/>
              <a:t> TYPE p DECIMALS 4 VALUE ’1234.0012’ 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10092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Konstansok, literálok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400" dirty="0"/>
              <a:t>Kulcsszó: CONSTANTS + VALUE</a:t>
            </a:r>
          </a:p>
          <a:p>
            <a:pPr lvl="1"/>
            <a:r>
              <a:rPr lang="hu-HU" sz="2000" dirty="0"/>
              <a:t>CONSTANTS </a:t>
            </a:r>
            <a:r>
              <a:rPr lang="hu-HU" sz="2000" dirty="0" err="1"/>
              <a:t>lc_max_wp</a:t>
            </a:r>
            <a:r>
              <a:rPr lang="hu-HU" sz="2000" dirty="0"/>
              <a:t> TYPE i VALUE 10.</a:t>
            </a:r>
          </a:p>
          <a:p>
            <a:pPr marL="201168" lvl="1" indent="0">
              <a:buNone/>
            </a:pPr>
            <a:endParaRPr lang="hu-HU" sz="2000" dirty="0"/>
          </a:p>
          <a:p>
            <a:r>
              <a:rPr lang="hu-HU" sz="2400" dirty="0"/>
              <a:t>Literál:</a:t>
            </a:r>
          </a:p>
          <a:p>
            <a:pPr lvl="1"/>
            <a:r>
              <a:rPr lang="hu-HU" sz="2000" dirty="0"/>
              <a:t>’ … ’</a:t>
            </a:r>
          </a:p>
          <a:p>
            <a:pPr lvl="1"/>
            <a:r>
              <a:rPr lang="hu-HU" sz="2000" dirty="0"/>
              <a:t>CONSTANTS </a:t>
            </a:r>
            <a:r>
              <a:rPr lang="hu-HU" sz="2000" dirty="0" err="1"/>
              <a:t>lc_standard_header</a:t>
            </a:r>
            <a:r>
              <a:rPr lang="hu-HU" sz="2000" dirty="0"/>
              <a:t> TYPE </a:t>
            </a:r>
            <a:r>
              <a:rPr lang="hu-HU" sz="2000" dirty="0" err="1"/>
              <a:t>string</a:t>
            </a:r>
            <a:r>
              <a:rPr lang="hu-HU" sz="2000" dirty="0"/>
              <a:t> VALUE ’ </a:t>
            </a:r>
            <a:r>
              <a:rPr lang="hu-HU" sz="2000" dirty="0" err="1"/>
              <a:t>Header</a:t>
            </a:r>
            <a:r>
              <a:rPr lang="hu-HU" sz="2000" dirty="0"/>
              <a:t>’.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04973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Értékadás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400" dirty="0"/>
              <a:t>CLEAR</a:t>
            </a:r>
          </a:p>
          <a:p>
            <a:pPr lvl="1"/>
            <a:r>
              <a:rPr lang="hu-HU" sz="2000" dirty="0"/>
              <a:t>Tetszőleges adattípust iniciális értékre állít</a:t>
            </a:r>
          </a:p>
          <a:p>
            <a:r>
              <a:rPr lang="hu-HU" sz="2400" dirty="0"/>
              <a:t>Egyszerű értékadás</a:t>
            </a:r>
          </a:p>
          <a:p>
            <a:pPr lvl="1"/>
            <a:r>
              <a:rPr lang="hu-HU" sz="2000" dirty="0"/>
              <a:t>változó2 = változó1 .</a:t>
            </a:r>
          </a:p>
          <a:p>
            <a:r>
              <a:rPr lang="hu-HU" sz="2400" dirty="0"/>
              <a:t>MOVE</a:t>
            </a:r>
          </a:p>
          <a:p>
            <a:pPr lvl="1"/>
            <a:r>
              <a:rPr lang="hu-HU" sz="2000" dirty="0"/>
              <a:t>MOVE változó1 TO változó2.</a:t>
            </a:r>
          </a:p>
          <a:p>
            <a:pPr lvl="1"/>
            <a:r>
              <a:rPr lang="hu-HU" sz="2000" dirty="0"/>
              <a:t>Típuskonvertálási szabályoknak megfelelően a változó értékét másolja.</a:t>
            </a:r>
          </a:p>
          <a:p>
            <a:r>
              <a:rPr lang="hu-HU" sz="2400" dirty="0"/>
              <a:t>MOVE-CORRESPONDING</a:t>
            </a:r>
          </a:p>
          <a:p>
            <a:pPr lvl="1"/>
            <a:r>
              <a:rPr lang="hu-HU" sz="2000" dirty="0"/>
              <a:t>MOVE-CORRESPONDING struktúra1 TO struktúra2.</a:t>
            </a:r>
          </a:p>
          <a:p>
            <a:pPr lvl="1"/>
            <a:r>
              <a:rPr lang="hu-HU" sz="2000" dirty="0"/>
              <a:t>Értékek mezőként másol, mely során a mezők nevét egyezteti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41710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Műveletvégzés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400" dirty="0"/>
              <a:t>Változó = Aritmetikai kifejezés .</a:t>
            </a:r>
          </a:p>
          <a:p>
            <a:pPr lvl="1"/>
            <a:r>
              <a:rPr lang="hu-HU" sz="2000" dirty="0"/>
              <a:t>COMPUTE előtag használható, de opcionális. Nem szoktuk használni.</a:t>
            </a:r>
          </a:p>
          <a:p>
            <a:pPr marL="201168" lvl="1" indent="0">
              <a:buNone/>
            </a:pPr>
            <a:endParaRPr lang="hu-HU" sz="2000" dirty="0"/>
          </a:p>
          <a:p>
            <a:r>
              <a:rPr lang="hu-HU" sz="2400" dirty="0"/>
              <a:t>Az aritmetikai kifejezésben használhatunk zárójelet és operátorokat.</a:t>
            </a:r>
          </a:p>
          <a:p>
            <a:pPr lvl="1"/>
            <a:r>
              <a:rPr lang="hu-HU" sz="2000" dirty="0"/>
              <a:t>A zárójeleket és operátorokat mindig szóközzel el kell választani. Ez szokatlan lehet a legtöbb programozási nyelvvel ellentétben.</a:t>
            </a:r>
          </a:p>
          <a:p>
            <a:pPr marL="109728" indent="0">
              <a:buNone/>
            </a:pP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108385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Logikai kifejezések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400" dirty="0"/>
              <a:t>NOT, AND, OR</a:t>
            </a:r>
            <a:endParaRPr lang="en-US" sz="2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092276" y="2622974"/>
          <a:ext cx="8068408" cy="246888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{3B4B98B0-60AC-42C2-AFA5-B58CD77FA1E5}</a:tableStyleId>
              </a:tblPr>
              <a:tblGrid>
                <a:gridCol w="2017102">
                  <a:extLst>
                    <a:ext uri="{9D8B030D-6E8A-4147-A177-3AD203B41FA5}">
                      <a16:colId xmlns:a16="http://schemas.microsoft.com/office/drawing/2014/main" val="3005447614"/>
                    </a:ext>
                  </a:extLst>
                </a:gridCol>
                <a:gridCol w="670414">
                  <a:extLst>
                    <a:ext uri="{9D8B030D-6E8A-4147-A177-3AD203B41FA5}">
                      <a16:colId xmlns:a16="http://schemas.microsoft.com/office/drawing/2014/main" val="1685240865"/>
                    </a:ext>
                  </a:extLst>
                </a:gridCol>
                <a:gridCol w="2118946">
                  <a:extLst>
                    <a:ext uri="{9D8B030D-6E8A-4147-A177-3AD203B41FA5}">
                      <a16:colId xmlns:a16="http://schemas.microsoft.com/office/drawing/2014/main" val="127271286"/>
                    </a:ext>
                  </a:extLst>
                </a:gridCol>
                <a:gridCol w="3261946">
                  <a:extLst>
                    <a:ext uri="{9D8B030D-6E8A-4147-A177-3AD203B41FA5}">
                      <a16:colId xmlns:a16="http://schemas.microsoft.com/office/drawing/2014/main" val="1158125830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Operátor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Jelentés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085875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EQ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=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Egyenlő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340617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NE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&lt;&gt;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&gt;&lt;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Nem egyenlő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25784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GT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&gt;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Nagyobb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268112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GE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&gt;=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=&gt;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Nagyobb vagy egyenlő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23323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LT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&lt;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Kisebb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742169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LE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&lt;=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=&lt;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Kisebb vagy egyenlő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9351435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BETWEEN e1 AND e2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Intervallum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53512801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IS INITIAL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Inicializálási érték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798196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0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Vezérlési szerkezetek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400" dirty="0"/>
              <a:t>IF szerkezet</a:t>
            </a:r>
          </a:p>
          <a:p>
            <a:pPr marL="411480" lvl="1" indent="0">
              <a:buNone/>
            </a:pPr>
            <a:r>
              <a:rPr lang="hu-HU" sz="2000" dirty="0"/>
              <a:t>IF logikai kifejezés.</a:t>
            </a:r>
          </a:p>
          <a:p>
            <a:pPr marL="411480" lvl="1" indent="0">
              <a:buNone/>
            </a:pPr>
            <a:r>
              <a:rPr lang="hu-HU" sz="2000" dirty="0"/>
              <a:t>	Utasítás 1.</a:t>
            </a:r>
          </a:p>
          <a:p>
            <a:pPr marL="411480" lvl="1" indent="0">
              <a:buNone/>
            </a:pPr>
            <a:r>
              <a:rPr lang="hu-HU" sz="2000" dirty="0"/>
              <a:t>ELSEIF logikai kifejezés.</a:t>
            </a:r>
          </a:p>
          <a:p>
            <a:pPr marL="411480" lvl="1" indent="0">
              <a:buNone/>
            </a:pPr>
            <a:r>
              <a:rPr lang="hu-HU" sz="2000" dirty="0"/>
              <a:t>	Utasítás 2.</a:t>
            </a:r>
          </a:p>
          <a:p>
            <a:pPr marL="411480" lvl="1" indent="0">
              <a:buNone/>
            </a:pPr>
            <a:r>
              <a:rPr lang="hu-HU" sz="2000" dirty="0"/>
              <a:t>ELSEIF logikai kifejezés.</a:t>
            </a:r>
          </a:p>
          <a:p>
            <a:pPr marL="411480" lvl="1" indent="0">
              <a:buNone/>
            </a:pPr>
            <a:r>
              <a:rPr lang="hu-HU" sz="2000" dirty="0"/>
              <a:t>	Utasítás 3.</a:t>
            </a:r>
          </a:p>
          <a:p>
            <a:pPr marL="411480" lvl="1" indent="0">
              <a:buNone/>
            </a:pPr>
            <a:r>
              <a:rPr lang="hu-HU" sz="2000" dirty="0"/>
              <a:t>ELSE.</a:t>
            </a:r>
          </a:p>
          <a:p>
            <a:pPr marL="411480" lvl="1" indent="0">
              <a:buNone/>
            </a:pPr>
            <a:r>
              <a:rPr lang="hu-HU" sz="2000" dirty="0"/>
              <a:t>	Utasítás 4.</a:t>
            </a:r>
          </a:p>
          <a:p>
            <a:pPr marL="411480" lvl="1" indent="0">
              <a:buNone/>
            </a:pPr>
            <a:r>
              <a:rPr lang="hu-HU" sz="2000" dirty="0"/>
              <a:t>ENDIF.</a:t>
            </a:r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52856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Célok, elvárások, szabályok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1440" lvl="1" indent="-91440"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</a:pPr>
            <a:r>
              <a:rPr lang="hu-HU" sz="2800" dirty="0"/>
              <a:t>Vizsga</a:t>
            </a:r>
          </a:p>
          <a:p>
            <a:pPr lvl="2"/>
            <a:r>
              <a:rPr lang="hu-HU" sz="2000" dirty="0"/>
              <a:t>A vizsga szóbeli</a:t>
            </a:r>
          </a:p>
          <a:p>
            <a:pPr lvl="2"/>
            <a:r>
              <a:rPr lang="hu-HU" sz="2000" dirty="0"/>
              <a:t>Elméleti és gyakorlati feladatok, külön értékelve. Programozási feladat papíron, illetve szóban. Elégséges 50%-</a:t>
            </a:r>
            <a:r>
              <a:rPr lang="hu-HU" sz="2000" dirty="0" err="1"/>
              <a:t>tól</a:t>
            </a:r>
            <a:r>
              <a:rPr lang="hu-HU" sz="2000" dirty="0"/>
              <a:t>.</a:t>
            </a:r>
          </a:p>
          <a:p>
            <a:endParaRPr lang="hu-HU" b="1" dirty="0"/>
          </a:p>
          <a:p>
            <a:r>
              <a:rPr lang="hu-HU" sz="2800" dirty="0"/>
              <a:t>Megajánlott jegy</a:t>
            </a:r>
          </a:p>
          <a:p>
            <a:pPr lvl="2"/>
            <a:r>
              <a:rPr lang="hu-HU" sz="2000" dirty="0"/>
              <a:t>Sikeres zárthelyi</a:t>
            </a:r>
            <a:endParaRPr lang="en-GB" sz="2000" dirty="0"/>
          </a:p>
          <a:p>
            <a:pPr lvl="2"/>
            <a:r>
              <a:rPr lang="en-GB" sz="2000" dirty="0" err="1"/>
              <a:t>Aktív</a:t>
            </a:r>
            <a:r>
              <a:rPr lang="en-GB" sz="2000" dirty="0"/>
              <a:t> </a:t>
            </a:r>
            <a:r>
              <a:rPr lang="en-GB" sz="2000" dirty="0" err="1"/>
              <a:t>részvétel</a:t>
            </a:r>
            <a:r>
              <a:rPr lang="en-GB" sz="2000" dirty="0"/>
              <a:t> </a:t>
            </a:r>
            <a:r>
              <a:rPr lang="en-GB" sz="2000" dirty="0" err="1"/>
              <a:t>az</a:t>
            </a:r>
            <a:r>
              <a:rPr lang="en-GB" sz="2000" dirty="0"/>
              <a:t> </a:t>
            </a:r>
            <a:r>
              <a:rPr lang="en-GB" sz="2000" dirty="0" err="1"/>
              <a:t>előadásokon</a:t>
            </a:r>
            <a:r>
              <a:rPr lang="en-GB" sz="2000" dirty="0"/>
              <a:t> </a:t>
            </a:r>
            <a:r>
              <a:rPr lang="en-GB" sz="2000" dirty="0" err="1"/>
              <a:t>és</a:t>
            </a:r>
            <a:r>
              <a:rPr lang="en-GB" sz="2000" dirty="0"/>
              <a:t> </a:t>
            </a:r>
            <a:r>
              <a:rPr lang="en-GB" sz="2000" dirty="0" err="1"/>
              <a:t>gyakorlatokon</a:t>
            </a:r>
            <a:endParaRPr lang="hu-HU" sz="2000" dirty="0"/>
          </a:p>
          <a:p>
            <a:pPr lvl="2"/>
            <a:r>
              <a:rPr lang="hu-HU" sz="2000" dirty="0"/>
              <a:t>Egyetemi szabályzat szerint jó, vagy jeles jegy ajánlható meg</a:t>
            </a:r>
          </a:p>
          <a:p>
            <a:pPr marL="109728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64337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Vezérlési szerkezetek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hu-HU" sz="2400" dirty="0"/>
              <a:t>CASE változó.</a:t>
            </a:r>
            <a:endParaRPr lang="en-US" sz="2400" dirty="0"/>
          </a:p>
          <a:p>
            <a:pPr marL="109728" indent="0">
              <a:buNone/>
            </a:pPr>
            <a:r>
              <a:rPr lang="hu-HU" sz="2400" dirty="0"/>
              <a:t>	WHEN érték1.</a:t>
            </a:r>
            <a:endParaRPr lang="en-US" sz="2400" dirty="0"/>
          </a:p>
          <a:p>
            <a:pPr marL="109728" indent="0">
              <a:buNone/>
            </a:pPr>
            <a:r>
              <a:rPr lang="hu-HU" sz="2400" dirty="0"/>
              <a:t>		utasítások.</a:t>
            </a:r>
            <a:endParaRPr lang="en-US" sz="2400" dirty="0"/>
          </a:p>
          <a:p>
            <a:pPr marL="109728" indent="0">
              <a:buNone/>
            </a:pPr>
            <a:r>
              <a:rPr lang="hu-HU" sz="2400" dirty="0"/>
              <a:t>	WHEN érték2 OR érték3. </a:t>
            </a:r>
          </a:p>
          <a:p>
            <a:pPr marL="109728" indent="0">
              <a:buNone/>
            </a:pPr>
            <a:r>
              <a:rPr lang="hu-HU" sz="2400" dirty="0"/>
              <a:t>		utasítások.</a:t>
            </a:r>
            <a:endParaRPr lang="en-US" sz="2400" dirty="0"/>
          </a:p>
          <a:p>
            <a:pPr marL="109728" indent="0">
              <a:buNone/>
            </a:pPr>
            <a:r>
              <a:rPr lang="hu-HU" sz="2400" dirty="0"/>
              <a:t>	WHEN OTHERS.</a:t>
            </a:r>
            <a:endParaRPr lang="en-US" sz="2400" dirty="0"/>
          </a:p>
          <a:p>
            <a:pPr marL="109728" indent="0">
              <a:buNone/>
            </a:pPr>
            <a:r>
              <a:rPr lang="hu-HU" sz="2400" dirty="0"/>
              <a:t>		utasítások.</a:t>
            </a:r>
            <a:endParaRPr lang="en-US" sz="2400" dirty="0"/>
          </a:p>
          <a:p>
            <a:pPr marL="109728" indent="0">
              <a:buNone/>
            </a:pPr>
            <a:r>
              <a:rPr lang="hu-HU" sz="2400" dirty="0"/>
              <a:t>ENDCASE.</a:t>
            </a:r>
            <a:endParaRPr lang="en-US" sz="2400" dirty="0"/>
          </a:p>
          <a:p>
            <a:pPr marL="109728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99842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Vezérlési szerkezetek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09728" indent="0">
              <a:buNone/>
            </a:pPr>
            <a:r>
              <a:rPr lang="hu-HU" sz="2400" dirty="0"/>
              <a:t>DO n TIMES.</a:t>
            </a:r>
            <a:endParaRPr lang="en-US" sz="2400" dirty="0"/>
          </a:p>
          <a:p>
            <a:pPr marL="109728" indent="0">
              <a:buNone/>
            </a:pPr>
            <a:r>
              <a:rPr lang="hu-HU" sz="2400" dirty="0"/>
              <a:t>	utasítások .</a:t>
            </a:r>
            <a:endParaRPr lang="en-US" sz="2400" dirty="0"/>
          </a:p>
          <a:p>
            <a:pPr marL="109728" indent="0">
              <a:buNone/>
            </a:pPr>
            <a:r>
              <a:rPr lang="hu-HU" sz="2400" dirty="0"/>
              <a:t>ENDDO.</a:t>
            </a:r>
            <a:endParaRPr lang="en-US" sz="2400" dirty="0"/>
          </a:p>
          <a:p>
            <a:pPr marL="109728" indent="0">
              <a:buNone/>
            </a:pPr>
            <a:endParaRPr lang="hu-HU" sz="2400" dirty="0"/>
          </a:p>
          <a:p>
            <a:pPr marL="109728" indent="0">
              <a:buNone/>
            </a:pPr>
            <a:r>
              <a:rPr lang="hu-HU" sz="2400" dirty="0"/>
              <a:t>Futás közben a SY-INDEX rendszerváltozót 1-től kezdve egyesével növeli.</a:t>
            </a:r>
          </a:p>
          <a:p>
            <a:pPr marL="109728" indent="0">
              <a:buNone/>
            </a:pPr>
            <a:r>
              <a:rPr lang="hu-HU" sz="2400" dirty="0"/>
              <a:t>Az N egész szám opcionális, ilyen esetben a ciklus végtelen ciklus.</a:t>
            </a:r>
          </a:p>
          <a:p>
            <a:pPr marL="109728" indent="0">
              <a:buNone/>
            </a:pPr>
            <a:endParaRPr lang="hu-HU" sz="2400" dirty="0"/>
          </a:p>
          <a:p>
            <a:pPr marL="109728" indent="0">
              <a:buNone/>
            </a:pPr>
            <a:r>
              <a:rPr lang="hu-HU" sz="2400" dirty="0"/>
              <a:t>Ha a ciklust elkezdte lefuttatni, a futási számot az n változóval, vagy a </a:t>
            </a:r>
            <a:r>
              <a:rPr lang="hu-HU" sz="2400" dirty="0" err="1"/>
              <a:t>sy</a:t>
            </a:r>
            <a:r>
              <a:rPr lang="hu-HU" sz="2400" dirty="0"/>
              <a:t>-index változóval már módosítani nem lehet.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70901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Vezérlési szerkezetek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hu-HU" sz="2400" dirty="0"/>
              <a:t>WHILE &lt;logikai kifejezés&gt;.</a:t>
            </a:r>
            <a:endParaRPr lang="en-US" sz="2400" dirty="0"/>
          </a:p>
          <a:p>
            <a:pPr marL="109728" indent="0">
              <a:buNone/>
            </a:pPr>
            <a:r>
              <a:rPr lang="hu-HU" sz="2400" dirty="0"/>
              <a:t>	&lt;utasítások&gt;.</a:t>
            </a:r>
            <a:endParaRPr lang="en-US" sz="2400" dirty="0"/>
          </a:p>
          <a:p>
            <a:pPr marL="109728" indent="0">
              <a:buNone/>
            </a:pPr>
            <a:r>
              <a:rPr lang="hu-HU" sz="2400" dirty="0"/>
              <a:t>ENDWHILE.</a:t>
            </a:r>
            <a:endParaRPr lang="en-US" sz="2400" dirty="0"/>
          </a:p>
          <a:p>
            <a:pPr marL="109728" indent="0">
              <a:buNone/>
            </a:pPr>
            <a:endParaRPr lang="hu-HU" sz="2400" dirty="0"/>
          </a:p>
          <a:p>
            <a:pPr marL="109728" indent="0">
              <a:buNone/>
            </a:pPr>
            <a:r>
              <a:rPr lang="hu-HU" sz="2400" dirty="0"/>
              <a:t>Ciklusváltozója a </a:t>
            </a:r>
            <a:r>
              <a:rPr lang="hu-HU" sz="2400" dirty="0" err="1"/>
              <a:t>sy</a:t>
            </a:r>
            <a:r>
              <a:rPr lang="hu-HU" sz="2400" dirty="0"/>
              <a:t>-index paraméterrel érhető el.</a:t>
            </a:r>
          </a:p>
          <a:p>
            <a:pPr marL="109728" indent="0">
              <a:buNone/>
            </a:pPr>
            <a:r>
              <a:rPr lang="hu-HU" sz="2400" dirty="0"/>
              <a:t>A számolást 1-től kezdődik (nem 0, mint sok más programozási nyelvben)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19706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Vezérlési szerkezetek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hu-HU" sz="2400" dirty="0"/>
              <a:t>CHECK &lt;logikai kifejezés&gt; .</a:t>
            </a:r>
          </a:p>
          <a:p>
            <a:pPr marL="109728" indent="0">
              <a:buNone/>
            </a:pPr>
            <a:r>
              <a:rPr lang="hu-HU" sz="2400" dirty="0"/>
              <a:t>	Ha a logikai kifejezés nem teljesül, akkor a következő iterációs ciklusra lép.</a:t>
            </a:r>
          </a:p>
          <a:p>
            <a:pPr marL="109728" indent="0">
              <a:buNone/>
            </a:pPr>
            <a:endParaRPr lang="hu-HU" sz="2400" dirty="0"/>
          </a:p>
          <a:p>
            <a:pPr marL="109728" indent="0">
              <a:buNone/>
            </a:pPr>
            <a:r>
              <a:rPr lang="hu-HU" sz="2400" dirty="0"/>
              <a:t>EXIT .</a:t>
            </a:r>
          </a:p>
          <a:p>
            <a:pPr marL="109728" indent="0">
              <a:buNone/>
            </a:pPr>
            <a:r>
              <a:rPr lang="hu-HU" sz="2400" dirty="0"/>
              <a:t>	Az adott ciklusból kilép.</a:t>
            </a:r>
          </a:p>
          <a:p>
            <a:pPr marL="109728" indent="0">
              <a:buNone/>
            </a:pPr>
            <a:endParaRPr lang="hu-HU" sz="2400" dirty="0"/>
          </a:p>
          <a:p>
            <a:pPr marL="109728" indent="0">
              <a:buNone/>
            </a:pPr>
            <a:r>
              <a:rPr lang="hu-HU" sz="2400" dirty="0"/>
              <a:t>CONTINUE .</a:t>
            </a:r>
          </a:p>
          <a:p>
            <a:pPr marL="109728" indent="0">
              <a:buNone/>
            </a:pPr>
            <a:r>
              <a:rPr lang="hu-HU" sz="2400" dirty="0"/>
              <a:t>	Hasonló a CHECK-</a:t>
            </a:r>
            <a:r>
              <a:rPr lang="hu-HU" sz="2400" dirty="0" err="1"/>
              <a:t>hez</a:t>
            </a:r>
            <a:r>
              <a:rPr lang="hu-HU" sz="2400" dirty="0"/>
              <a:t>, de nincs feltételhez kötve.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08597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Hello World!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hu-HU" sz="2400" dirty="0"/>
              <a:t>Hello World! </a:t>
            </a:r>
          </a:p>
          <a:p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1438636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SAP </a:t>
            </a:r>
            <a:r>
              <a:rPr lang="hu-HU" dirty="0" err="1"/>
              <a:t>mandantok</a:t>
            </a:r>
            <a:r>
              <a:rPr lang="hu-HU" dirty="0"/>
              <a:t> (</a:t>
            </a:r>
            <a:r>
              <a:rPr lang="hu-HU" dirty="0" err="1"/>
              <a:t>clients</a:t>
            </a:r>
            <a:r>
              <a:rPr lang="hu-HU" dirty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Lehetővé teszi egy rendszeren több, egymástól jogilag független vállalat kezelését.</a:t>
            </a:r>
          </a:p>
          <a:p>
            <a:r>
              <a:rPr lang="hu-HU" dirty="0"/>
              <a:t>A független vállalatok adatait egymástól izoláltan, különféle adatvédelmi elveket szem előtt tartva kell kezelni.</a:t>
            </a:r>
          </a:p>
          <a:p>
            <a:r>
              <a:rPr lang="hu-HU" dirty="0"/>
              <a:t>Egy </a:t>
            </a:r>
            <a:r>
              <a:rPr lang="hu-HU" dirty="0" err="1"/>
              <a:t>mandanton</a:t>
            </a:r>
            <a:r>
              <a:rPr lang="hu-HU" dirty="0"/>
              <a:t> belül több leányvállalatot is lehet modellezni</a:t>
            </a:r>
          </a:p>
          <a:p>
            <a:endParaRPr lang="hu-HU" dirty="0"/>
          </a:p>
          <a:p>
            <a:r>
              <a:rPr lang="hu-HU" dirty="0"/>
              <a:t>Produktív rendszerben jellemzően egyetlen </a:t>
            </a:r>
            <a:r>
              <a:rPr lang="hu-HU" dirty="0" err="1"/>
              <a:t>mandantot</a:t>
            </a:r>
            <a:r>
              <a:rPr lang="hu-HU" dirty="0"/>
              <a:t> használnak.</a:t>
            </a:r>
          </a:p>
          <a:p>
            <a:r>
              <a:rPr lang="hu-HU" dirty="0"/>
              <a:t>Fejlesztői és teszt rendszerekben különböző </a:t>
            </a:r>
            <a:r>
              <a:rPr lang="hu-HU" dirty="0" err="1"/>
              <a:t>mandantokat</a:t>
            </a:r>
            <a:r>
              <a:rPr lang="hu-HU" dirty="0"/>
              <a:t> jellemzően különböző beállítások tesztelésére használnak.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707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SAP </a:t>
            </a:r>
            <a:r>
              <a:rPr lang="hu-HU" dirty="0" err="1"/>
              <a:t>Mandantok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Speciális </a:t>
            </a:r>
            <a:r>
              <a:rPr lang="hu-HU" dirty="0" err="1"/>
              <a:t>mandantok</a:t>
            </a:r>
            <a:endParaRPr lang="hu-HU" dirty="0"/>
          </a:p>
          <a:p>
            <a:pPr lvl="1"/>
            <a:r>
              <a:rPr lang="hu-HU" dirty="0"/>
              <a:t>000</a:t>
            </a:r>
          </a:p>
          <a:p>
            <a:pPr lvl="2"/>
            <a:r>
              <a:rPr lang="hu-HU" dirty="0"/>
              <a:t>Technikai </a:t>
            </a:r>
            <a:r>
              <a:rPr lang="hu-HU" dirty="0" err="1"/>
              <a:t>mandant</a:t>
            </a:r>
            <a:r>
              <a:rPr lang="hu-HU" dirty="0"/>
              <a:t>, ügyfél nem módosíthatja</a:t>
            </a:r>
          </a:p>
          <a:p>
            <a:pPr lvl="2"/>
            <a:r>
              <a:rPr lang="hu-HU" dirty="0"/>
              <a:t>SAP által szállított konfigurációs adatok referencia kliense</a:t>
            </a:r>
          </a:p>
          <a:p>
            <a:pPr lvl="1"/>
            <a:r>
              <a:rPr lang="hu-HU" dirty="0"/>
              <a:t>001</a:t>
            </a:r>
          </a:p>
          <a:p>
            <a:pPr lvl="2"/>
            <a:r>
              <a:rPr lang="hu-HU" dirty="0"/>
              <a:t>Éles rendszerben nem használható </a:t>
            </a:r>
            <a:r>
              <a:rPr lang="hu-HU" dirty="0" err="1"/>
              <a:t>mandant</a:t>
            </a:r>
            <a:endParaRPr lang="hu-HU" dirty="0"/>
          </a:p>
          <a:p>
            <a:pPr lvl="1"/>
            <a:r>
              <a:rPr lang="hu-HU" dirty="0"/>
              <a:t>066</a:t>
            </a:r>
          </a:p>
          <a:p>
            <a:pPr lvl="2"/>
            <a:r>
              <a:rPr lang="hu-HU" dirty="0"/>
              <a:t>Éles rendszerben nem használható </a:t>
            </a:r>
            <a:r>
              <a:rPr lang="hu-HU" dirty="0" err="1"/>
              <a:t>mandant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391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SAP </a:t>
            </a:r>
            <a:r>
              <a:rPr lang="hu-HU" dirty="0" err="1"/>
              <a:t>Mandant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Technikai megvalósítását tekintve a rendszer törzs- és tranzakciós adatait tároló adatbázis táblák első kulcs mezője egy dedikált mező</a:t>
            </a:r>
          </a:p>
          <a:p>
            <a:r>
              <a:rPr lang="hu-HU" dirty="0"/>
              <a:t>Az SAP Open-SQL utasításai automatikusan kezelik ezeket a mezőket (beszúrás esetén a bejelentkezésnek megfelelő értékkel töltik, lekérdezéskor automatikus projekciós paraméter, stb.)</a:t>
            </a:r>
          </a:p>
          <a:p>
            <a:endParaRPr lang="hu-HU" dirty="0"/>
          </a:p>
          <a:p>
            <a:r>
              <a:rPr lang="hu-HU" dirty="0"/>
              <a:t>Nem </a:t>
            </a:r>
            <a:r>
              <a:rPr lang="hu-HU" dirty="0" err="1"/>
              <a:t>mandant</a:t>
            </a:r>
            <a:r>
              <a:rPr lang="hu-HU" dirty="0"/>
              <a:t> (kliens-függő) adatok is vannak az adatbázisban!</a:t>
            </a:r>
          </a:p>
          <a:p>
            <a:pPr lvl="1"/>
            <a:r>
              <a:rPr lang="hu-HU" dirty="0"/>
              <a:t>Forráskód</a:t>
            </a:r>
          </a:p>
          <a:p>
            <a:pPr lvl="1"/>
            <a:r>
              <a:rPr lang="hu-HU" dirty="0" err="1"/>
              <a:t>Mandantokon</a:t>
            </a:r>
            <a:r>
              <a:rPr lang="hu-HU" dirty="0"/>
              <a:t> átívelő technikai beállítások</a:t>
            </a:r>
          </a:p>
          <a:p>
            <a:pPr lvl="1"/>
            <a:r>
              <a:rPr lang="hu-HU" dirty="0"/>
              <a:t>Stb.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107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I. előadás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dirty="0"/>
              <a:t>Bemutatkozás</a:t>
            </a:r>
          </a:p>
          <a:p>
            <a:pPr lvl="0"/>
            <a:endParaRPr lang="hu-HU" dirty="0"/>
          </a:p>
          <a:p>
            <a:pPr lvl="0"/>
            <a:r>
              <a:rPr lang="hu-HU" dirty="0"/>
              <a:t>Célok, elvárások, szabályok</a:t>
            </a:r>
          </a:p>
          <a:p>
            <a:pPr lvl="0"/>
            <a:r>
              <a:rPr lang="hu-HU" dirty="0"/>
              <a:t>Hasznos előismeretek</a:t>
            </a:r>
            <a:endParaRPr lang="en-US" dirty="0"/>
          </a:p>
          <a:p>
            <a:pPr lvl="0"/>
            <a:endParaRPr lang="hu-HU" dirty="0"/>
          </a:p>
          <a:p>
            <a:pPr lvl="0"/>
            <a:r>
              <a:rPr lang="hu-HU" dirty="0"/>
              <a:t>Előadás</a:t>
            </a:r>
          </a:p>
          <a:p>
            <a:pPr lvl="1"/>
            <a:r>
              <a:rPr lang="hu-HU" dirty="0"/>
              <a:t>SAP történeti áttekintés</a:t>
            </a:r>
          </a:p>
          <a:p>
            <a:pPr lvl="1"/>
            <a:r>
              <a:rPr lang="hu-HU" dirty="0"/>
              <a:t>SAP R/3 rendszer magas szintű felépítése</a:t>
            </a:r>
            <a:endParaRPr lang="en-US" dirty="0"/>
          </a:p>
          <a:p>
            <a:pPr lvl="1"/>
            <a:r>
              <a:rPr lang="hu-HU" dirty="0"/>
              <a:t>SAP modulok</a:t>
            </a:r>
          </a:p>
          <a:p>
            <a:pPr lvl="1"/>
            <a:r>
              <a:rPr lang="hu-HU" dirty="0"/>
              <a:t>SAP architektúra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943D0B6-AD07-45C5-9E04-7EFAF64CE042}"/>
              </a:ext>
            </a:extLst>
          </p:cNvPr>
          <p:cNvSpPr/>
          <p:nvPr/>
        </p:nvSpPr>
        <p:spPr>
          <a:xfrm>
            <a:off x="1036320" y="3159628"/>
            <a:ext cx="4998720" cy="400316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572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Hasznos előismeretek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1440" lvl="1" indent="-91440"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</a:pPr>
            <a:r>
              <a:rPr lang="hu-HU" sz="2800" dirty="0"/>
              <a:t>Adatbázisok</a:t>
            </a:r>
          </a:p>
          <a:p>
            <a:pPr marL="91440" lvl="1" indent="-91440"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</a:pPr>
            <a:r>
              <a:rPr lang="hu-HU" sz="2800" dirty="0"/>
              <a:t>Objektum orientált programozás elmélete</a:t>
            </a:r>
          </a:p>
          <a:p>
            <a:pPr marL="91440" lvl="1" indent="-91440"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</a:pPr>
            <a:r>
              <a:rPr lang="hu-HU" sz="2800" dirty="0"/>
              <a:t>Rendszertervezési elméletek</a:t>
            </a:r>
          </a:p>
          <a:p>
            <a:pPr marL="91440" lvl="1" indent="-91440"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</a:pPr>
            <a:r>
              <a:rPr lang="hu-HU" sz="2800" dirty="0"/>
              <a:t>C, C++,</a:t>
            </a:r>
            <a:r>
              <a:rPr lang="en-GB" sz="2800" dirty="0"/>
              <a:t> C#, </a:t>
            </a:r>
            <a:r>
              <a:rPr lang="en-GB" sz="2800" dirty="0" err="1"/>
              <a:t>vagy</a:t>
            </a:r>
            <a:r>
              <a:rPr lang="en-GB" sz="2800" dirty="0"/>
              <a:t> </a:t>
            </a:r>
            <a:r>
              <a:rPr lang="hu-HU" sz="2800" dirty="0"/>
              <a:t>Java programozási </a:t>
            </a:r>
            <a:r>
              <a:rPr lang="en-GB" sz="2800" dirty="0" err="1"/>
              <a:t>tapasztalat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62294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Célok, elvárások, szabályok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54328"/>
            <a:ext cx="10972800" cy="3698748"/>
          </a:xfrm>
        </p:spPr>
        <p:txBody>
          <a:bodyPr anchor="ctr">
            <a:normAutofit/>
          </a:bodyPr>
          <a:lstStyle/>
          <a:p>
            <a:pPr marL="109728" indent="0" algn="ctr">
              <a:buNone/>
            </a:pPr>
            <a:r>
              <a:rPr lang="hu-HU" sz="4800" dirty="0"/>
              <a:t>Hallgatók rövid bemutatkozása, céljai és elvárásai</a:t>
            </a:r>
          </a:p>
        </p:txBody>
      </p:sp>
    </p:spTree>
    <p:extLst>
      <p:ext uri="{BB962C8B-B14F-4D97-AF65-F5344CB8AC3E}">
        <p14:creationId xmlns:p14="http://schemas.microsoft.com/office/powerpoint/2010/main" val="2996024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I. előadás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dirty="0"/>
              <a:t>Bemutatkozás</a:t>
            </a:r>
          </a:p>
          <a:p>
            <a:pPr lvl="0"/>
            <a:endParaRPr lang="hu-HU" dirty="0"/>
          </a:p>
          <a:p>
            <a:pPr lvl="0"/>
            <a:r>
              <a:rPr lang="hu-HU" dirty="0"/>
              <a:t>Célok, elvárások, szabályok</a:t>
            </a:r>
          </a:p>
          <a:p>
            <a:pPr lvl="0"/>
            <a:r>
              <a:rPr lang="hu-HU" dirty="0"/>
              <a:t>Hasznos előismeretek</a:t>
            </a:r>
            <a:endParaRPr lang="en-US" dirty="0"/>
          </a:p>
          <a:p>
            <a:pPr lvl="0"/>
            <a:endParaRPr lang="hu-HU" dirty="0"/>
          </a:p>
          <a:p>
            <a:pPr lvl="0"/>
            <a:r>
              <a:rPr lang="hu-HU" dirty="0"/>
              <a:t>Előadás</a:t>
            </a:r>
          </a:p>
          <a:p>
            <a:pPr lvl="1"/>
            <a:r>
              <a:rPr lang="hu-HU" dirty="0"/>
              <a:t>SAP történeti áttekintés</a:t>
            </a:r>
          </a:p>
          <a:p>
            <a:pPr lvl="1"/>
            <a:r>
              <a:rPr lang="hu-HU" dirty="0"/>
              <a:t>SAP R/3 rendszer magas szintű felépítése</a:t>
            </a:r>
            <a:endParaRPr lang="en-US" dirty="0"/>
          </a:p>
          <a:p>
            <a:pPr lvl="1"/>
            <a:r>
              <a:rPr lang="hu-HU" dirty="0"/>
              <a:t>SAP modulok</a:t>
            </a:r>
          </a:p>
          <a:p>
            <a:pPr lvl="1"/>
            <a:r>
              <a:rPr lang="hu-HU" dirty="0"/>
              <a:t>SAP architektúra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943D0B6-AD07-45C5-9E04-7EFAF64CE042}"/>
              </a:ext>
            </a:extLst>
          </p:cNvPr>
          <p:cNvSpPr/>
          <p:nvPr/>
        </p:nvSpPr>
        <p:spPr>
          <a:xfrm>
            <a:off x="1097280" y="4029640"/>
            <a:ext cx="4998720" cy="400316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98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Vállalatirányítási rendszerek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4998720" cy="4023360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hu-HU" sz="2800" dirty="0">
                <a:solidFill>
                  <a:schemeClr val="tx1"/>
                </a:solidFill>
              </a:rPr>
              <a:t>Az ERP (Enterprise </a:t>
            </a:r>
            <a:r>
              <a:rPr lang="hu-HU" sz="2800" dirty="0" err="1">
                <a:solidFill>
                  <a:schemeClr val="tx1"/>
                </a:solidFill>
              </a:rPr>
              <a:t>Resource</a:t>
            </a:r>
            <a:r>
              <a:rPr lang="hu-HU" sz="2800" dirty="0">
                <a:solidFill>
                  <a:schemeClr val="tx1"/>
                </a:solidFill>
              </a:rPr>
              <a:t> </a:t>
            </a:r>
            <a:r>
              <a:rPr lang="hu-HU" sz="2800" dirty="0" err="1">
                <a:solidFill>
                  <a:schemeClr val="tx1"/>
                </a:solidFill>
              </a:rPr>
              <a:t>Planing</a:t>
            </a:r>
            <a:r>
              <a:rPr lang="hu-HU" sz="2800" dirty="0">
                <a:solidFill>
                  <a:schemeClr val="tx1"/>
                </a:solidFill>
              </a:rPr>
              <a:t>) rendszerek a vállalatok valamennyi folyamatát integrálják egy egységes, teljes vállalati működést összefogó informatikai rendszerben.</a:t>
            </a:r>
          </a:p>
          <a:p>
            <a:pPr marL="109728" lvl="0" indent="0">
              <a:buNone/>
            </a:pPr>
            <a:endParaRPr lang="hu-HU" sz="2800" dirty="0">
              <a:solidFill>
                <a:schemeClr val="tx1"/>
              </a:solidFill>
            </a:endParaRPr>
          </a:p>
          <a:p>
            <a:pPr marL="109728" lvl="0" indent="0">
              <a:buNone/>
            </a:pPr>
            <a:endParaRPr lang="hu-HU" sz="2800" dirty="0">
              <a:solidFill>
                <a:schemeClr val="tx1"/>
              </a:solidFill>
            </a:endParaRPr>
          </a:p>
          <a:p>
            <a:pPr lvl="1"/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8253" y="1935576"/>
            <a:ext cx="4101483" cy="3843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8082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Vállalatirányítási rendszerek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11480" lvl="1" indent="0" algn="just">
              <a:buNone/>
            </a:pPr>
            <a:endParaRPr lang="hu-HU" dirty="0"/>
          </a:p>
          <a:p>
            <a:pPr marL="365760" lvl="1" indent="-256032" algn="just">
              <a:buClr>
                <a:schemeClr val="accent3">
                  <a:lumMod val="75000"/>
                </a:schemeClr>
              </a:buClr>
              <a:buFont typeface="Georgia"/>
              <a:buChar char="•"/>
            </a:pPr>
            <a:r>
              <a:rPr lang="hu-HU" sz="2800" b="1" dirty="0"/>
              <a:t>Működéshez szükséges vállalati erőforrások</a:t>
            </a:r>
            <a:r>
              <a:rPr lang="hu-HU" sz="2800" dirty="0"/>
              <a:t> (humán, pénzügyi és technikai erőforrások) </a:t>
            </a:r>
            <a:r>
              <a:rPr lang="hu-HU" sz="2800" b="1" dirty="0"/>
              <a:t>tervezése</a:t>
            </a:r>
            <a:r>
              <a:rPr lang="hu-HU" sz="2800" dirty="0"/>
              <a:t> (pl. értékesítés, marketing, gyártás, üzemeltetés, logisztika, vásárlás, új termékek fejlesztése).</a:t>
            </a:r>
          </a:p>
          <a:p>
            <a:pPr marL="109728" lvl="1" indent="0" algn="just">
              <a:buClr>
                <a:schemeClr val="accent3">
                  <a:lumMod val="75000"/>
                </a:schemeClr>
              </a:buClr>
              <a:buNone/>
            </a:pPr>
            <a:endParaRPr lang="hu-HU" sz="2800" dirty="0"/>
          </a:p>
          <a:p>
            <a:pPr marL="365760" lvl="1" indent="-256032" algn="just">
              <a:buClr>
                <a:schemeClr val="accent3">
                  <a:lumMod val="75000"/>
                </a:schemeClr>
              </a:buClr>
              <a:buFont typeface="Georgia"/>
              <a:buChar char="•"/>
            </a:pPr>
            <a:r>
              <a:rPr lang="hu-HU" sz="2800" dirty="0"/>
              <a:t>Az értékteremtő láncba tartozó összes tevékenység végrehajtásának automatizálása, biztosítva a megfelelő koordinálást és információáramlást, befolyásolva ezzel az értékteremtés költségét. </a:t>
            </a:r>
          </a:p>
          <a:p>
            <a:pPr marL="411480" lvl="1" indent="0" algn="jus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882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I. előadás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hu-HU" sz="2400" dirty="0"/>
              <a:t>Bemutatkozás</a:t>
            </a:r>
          </a:p>
          <a:p>
            <a:pPr lvl="0"/>
            <a:endParaRPr lang="hu-HU" sz="2400" dirty="0"/>
          </a:p>
          <a:p>
            <a:pPr lvl="0"/>
            <a:r>
              <a:rPr lang="hu-HU" sz="2400" dirty="0"/>
              <a:t>Célok, elvárások, szabályok</a:t>
            </a:r>
          </a:p>
          <a:p>
            <a:pPr lvl="0"/>
            <a:r>
              <a:rPr lang="hu-HU" sz="2400" dirty="0"/>
              <a:t>Hasznos előismeretek</a:t>
            </a:r>
            <a:endParaRPr lang="en-US" sz="2400" dirty="0"/>
          </a:p>
          <a:p>
            <a:pPr lvl="0"/>
            <a:endParaRPr lang="hu-HU" sz="2400" dirty="0"/>
          </a:p>
          <a:p>
            <a:pPr lvl="0"/>
            <a:r>
              <a:rPr lang="hu-HU" sz="2400" dirty="0"/>
              <a:t>Előadás</a:t>
            </a:r>
          </a:p>
          <a:p>
            <a:pPr lvl="1"/>
            <a:r>
              <a:rPr lang="hu-HU" sz="2000" dirty="0"/>
              <a:t>SAP történeti áttekintés</a:t>
            </a:r>
          </a:p>
          <a:p>
            <a:pPr lvl="1"/>
            <a:r>
              <a:rPr lang="hu-HU" sz="2000" dirty="0"/>
              <a:t>SAP R/3 rendszer magas szintű felépítése</a:t>
            </a:r>
            <a:endParaRPr lang="en-US" sz="2000" dirty="0"/>
          </a:p>
          <a:p>
            <a:pPr lvl="1"/>
            <a:r>
              <a:rPr lang="hu-HU" sz="2000" dirty="0"/>
              <a:t>SAP modulok</a:t>
            </a:r>
          </a:p>
          <a:p>
            <a:pPr lvl="1"/>
            <a:r>
              <a:rPr lang="hu-HU" sz="2000" dirty="0"/>
              <a:t>SAP architektúra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51896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Vállalatirányítási rendszerek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249424"/>
            <a:ext cx="4000500" cy="4325112"/>
          </a:xfrm>
        </p:spPr>
        <p:txBody>
          <a:bodyPr>
            <a:normAutofit/>
          </a:bodyPr>
          <a:lstStyle/>
          <a:p>
            <a:pPr marL="109728" lvl="0" indent="0">
              <a:buNone/>
            </a:pPr>
            <a:r>
              <a:rPr lang="hu-HU" dirty="0"/>
              <a:t>Több nagy gyártó:</a:t>
            </a:r>
          </a:p>
          <a:p>
            <a:pPr marL="109728" lvl="0" indent="0">
              <a:buNone/>
            </a:pPr>
            <a:r>
              <a:rPr lang="hu-HU" dirty="0"/>
              <a:t>Oracle, SAP, Microsoft, stb.</a:t>
            </a:r>
          </a:p>
          <a:p>
            <a:pPr marL="109728" lvl="0" indent="0">
              <a:buNone/>
            </a:pPr>
            <a:endParaRPr lang="hu-HU" dirty="0"/>
          </a:p>
          <a:p>
            <a:pPr marL="109728" lvl="0" indent="0">
              <a:buNone/>
            </a:pPr>
            <a:endParaRPr lang="hu-HU" dirty="0"/>
          </a:p>
          <a:p>
            <a:pPr marL="109728" lvl="0" indent="0">
              <a:buNone/>
            </a:pPr>
            <a:endParaRPr lang="hu-HU" dirty="0"/>
          </a:p>
          <a:p>
            <a:pPr marL="109728" lvl="0" indent="0">
              <a:buNone/>
            </a:pPr>
            <a:endParaRPr lang="hu-HU" dirty="0"/>
          </a:p>
          <a:p>
            <a:pPr marL="109728" lvl="0" indent="0">
              <a:buNone/>
            </a:pPr>
            <a:endParaRPr lang="hu-HU" dirty="0"/>
          </a:p>
          <a:p>
            <a:pPr marL="109728" lvl="0" indent="0" algn="r">
              <a:buNone/>
            </a:pPr>
            <a:r>
              <a:rPr lang="hu-HU" sz="1200" i="1" dirty="0"/>
              <a:t>Forrás:</a:t>
            </a:r>
            <a:br>
              <a:rPr lang="hu-HU" sz="1200" i="1" dirty="0"/>
            </a:br>
            <a:r>
              <a:rPr lang="hu-HU" sz="1200" i="1" dirty="0"/>
              <a:t>http://www.softwareadvice.com/erp/#top-products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7031" y="1939084"/>
            <a:ext cx="5758649" cy="407807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11147" y="2694470"/>
            <a:ext cx="424185" cy="350572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816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SAP – Történeti áttekintés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11480" lvl="1" indent="0">
              <a:buNone/>
            </a:pPr>
            <a:r>
              <a:rPr lang="en-US" sz="2800" dirty="0"/>
              <a:t>1972</a:t>
            </a:r>
            <a:r>
              <a:rPr lang="hu-HU" sz="2800" dirty="0"/>
              <a:t>-</a:t>
            </a:r>
            <a:r>
              <a:rPr lang="hu-HU" sz="2800" dirty="0" err="1"/>
              <a:t>ben</a:t>
            </a:r>
            <a:r>
              <a:rPr lang="hu-HU" sz="2800" dirty="0"/>
              <a:t> az </a:t>
            </a:r>
            <a:r>
              <a:rPr lang="en-US" sz="2800" dirty="0"/>
              <a:t>SAP </a:t>
            </a:r>
            <a:r>
              <a:rPr lang="hu-HU" sz="2800" dirty="0"/>
              <a:t>alapítói egy olyan vállalat irányítási rendszer megépítése mellett döntöttek, amely:</a:t>
            </a:r>
            <a:endParaRPr lang="en-US" sz="2800" dirty="0"/>
          </a:p>
          <a:p>
            <a:pPr lvl="1"/>
            <a:r>
              <a:rPr lang="hu-HU" sz="2800" dirty="0"/>
              <a:t>Integrált</a:t>
            </a:r>
          </a:p>
          <a:p>
            <a:pPr lvl="1"/>
            <a:r>
              <a:rPr lang="hu-HU" sz="2800" dirty="0"/>
              <a:t>Valós idejű</a:t>
            </a:r>
          </a:p>
          <a:p>
            <a:pPr lvl="1"/>
            <a:r>
              <a:rPr lang="hu-HU" sz="2800" dirty="0"/>
              <a:t>Standard megoldást nyújt</a:t>
            </a:r>
          </a:p>
          <a:p>
            <a:pPr marL="201168" lvl="1" indent="0">
              <a:buNone/>
            </a:pPr>
            <a:endParaRPr lang="en-US" sz="2800" dirty="0"/>
          </a:p>
          <a:p>
            <a:pPr marL="411480" lvl="1" indent="0">
              <a:buNone/>
            </a:pPr>
            <a:r>
              <a:rPr lang="hu-HU" sz="2800" dirty="0"/>
              <a:t>Létrehozták az SAP R/1 rendszert, amelyben az R betű a valós </a:t>
            </a:r>
            <a:r>
              <a:rPr lang="hu-HU" sz="2800" dirty="0" err="1"/>
              <a:t>idejűségre</a:t>
            </a:r>
            <a:r>
              <a:rPr lang="hu-HU" sz="2800" dirty="0"/>
              <a:t> utal (R - Real </a:t>
            </a:r>
            <a:r>
              <a:rPr lang="hu-HU" sz="2800" dirty="0" err="1"/>
              <a:t>time</a:t>
            </a:r>
            <a:r>
              <a:rPr lang="hu-HU" sz="2800" dirty="0"/>
              <a:t>).</a:t>
            </a:r>
            <a:endParaRPr lang="en-US" sz="2800" dirty="0"/>
          </a:p>
          <a:p>
            <a:pPr marL="411480" lvl="1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94322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SAP Történeti áttekintés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800" dirty="0">
                <a:solidFill>
                  <a:srgbClr val="5F5F5F"/>
                </a:solidFill>
              </a:rPr>
              <a:t>Hamarosan kialakításra került az első generációs megoldás, amelyet R/2 rendszernek hívtak.</a:t>
            </a:r>
          </a:p>
          <a:p>
            <a:r>
              <a:rPr lang="hu-HU" sz="2800" dirty="0" err="1">
                <a:solidFill>
                  <a:srgbClr val="5F5F5F"/>
                </a:solidFill>
              </a:rPr>
              <a:t>Mainframe</a:t>
            </a:r>
            <a:r>
              <a:rPr lang="hu-HU" sz="2800" dirty="0">
                <a:solidFill>
                  <a:srgbClr val="5F5F5F"/>
                </a:solidFill>
              </a:rPr>
              <a:t>-s környezeten támogatott valós vállalatirányítási folyamatokat.</a:t>
            </a:r>
          </a:p>
          <a:p>
            <a:pPr marL="109728" indent="0">
              <a:buNone/>
            </a:pPr>
            <a:endParaRPr lang="hu-HU" sz="2800" dirty="0">
              <a:solidFill>
                <a:srgbClr val="5F5F5F"/>
              </a:solidFill>
            </a:endParaRPr>
          </a:p>
          <a:p>
            <a:r>
              <a:rPr lang="hu-HU" sz="2800" i="1" dirty="0">
                <a:solidFill>
                  <a:srgbClr val="5F5F5F"/>
                </a:solidFill>
              </a:rPr>
              <a:t>Érdekesség</a:t>
            </a:r>
            <a:r>
              <a:rPr lang="hu-HU" sz="2800" dirty="0">
                <a:solidFill>
                  <a:srgbClr val="5F5F5F"/>
                </a:solidFill>
              </a:rPr>
              <a:t>:</a:t>
            </a:r>
            <a:r>
              <a:rPr lang="hu-HU" sz="2800" i="1" dirty="0">
                <a:solidFill>
                  <a:srgbClr val="5F5F5F"/>
                </a:solidFill>
              </a:rPr>
              <a:t> Elvétve (pl. fúrótornyokon) még ma is van működő installációja.</a:t>
            </a:r>
            <a:endParaRPr lang="en-US" sz="2800" i="1" dirty="0">
              <a:solidFill>
                <a:srgbClr val="5F5F5F"/>
              </a:solidFill>
            </a:endParaRPr>
          </a:p>
          <a:p>
            <a:endParaRPr lang="en-US" sz="2800" dirty="0"/>
          </a:p>
        </p:txBody>
      </p:sp>
      <p:pic>
        <p:nvPicPr>
          <p:cNvPr id="4" name="Picture 5" descr="r2"/>
          <p:cNvPicPr>
            <a:picLocks noChangeAspect="1" noChangeArrowheads="1"/>
          </p:cNvPicPr>
          <p:nvPr/>
        </p:nvPicPr>
        <p:blipFill>
          <a:blip r:embed="rId2">
            <a:lum bright="14000" contrast="-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6874" y="4715884"/>
            <a:ext cx="768806" cy="115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666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SAP Történeti áttekintés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800" dirty="0">
                <a:solidFill>
                  <a:srgbClr val="5F5F5F"/>
                </a:solidFill>
              </a:rPr>
              <a:t>A második generáció az </a:t>
            </a:r>
            <a:r>
              <a:rPr lang="en-US" sz="2800" dirty="0">
                <a:solidFill>
                  <a:srgbClr val="5F5F5F"/>
                </a:solidFill>
              </a:rPr>
              <a:t>SAP </a:t>
            </a:r>
            <a:r>
              <a:rPr lang="en-US" sz="2800" dirty="0">
                <a:solidFill>
                  <a:schemeClr val="accent1"/>
                </a:solidFill>
              </a:rPr>
              <a:t>R/3</a:t>
            </a:r>
            <a:r>
              <a:rPr lang="en-US" sz="2800" dirty="0">
                <a:solidFill>
                  <a:srgbClr val="5F5F5F"/>
                </a:solidFill>
              </a:rPr>
              <a:t> </a:t>
            </a:r>
            <a:r>
              <a:rPr lang="hu-HU" sz="2800" dirty="0">
                <a:solidFill>
                  <a:srgbClr val="5F5F5F"/>
                </a:solidFill>
              </a:rPr>
              <a:t>rendszere volt. </a:t>
            </a:r>
          </a:p>
          <a:p>
            <a:r>
              <a:rPr lang="hu-HU" sz="2800" dirty="0">
                <a:solidFill>
                  <a:srgbClr val="5F5F5F"/>
                </a:solidFill>
              </a:rPr>
              <a:t>Ez a leginkább ismert SAP rendszer, amelyet ma is nagyon sok installáció használ. </a:t>
            </a:r>
          </a:p>
          <a:p>
            <a:r>
              <a:rPr lang="hu-HU" sz="2800" dirty="0">
                <a:solidFill>
                  <a:srgbClr val="5F5F5F"/>
                </a:solidFill>
              </a:rPr>
              <a:t>M</a:t>
            </a:r>
            <a:r>
              <a:rPr lang="en-US" sz="2800" dirty="0" err="1">
                <a:solidFill>
                  <a:srgbClr val="5F5F5F"/>
                </a:solidFill>
              </a:rPr>
              <a:t>ulti</a:t>
            </a:r>
            <a:r>
              <a:rPr lang="en-US" sz="2800" dirty="0">
                <a:solidFill>
                  <a:srgbClr val="5F5F5F"/>
                </a:solidFill>
              </a:rPr>
              <a:t>-tier client-server architecture.</a:t>
            </a:r>
          </a:p>
          <a:p>
            <a:endParaRPr lang="en-US" sz="2800" dirty="0"/>
          </a:p>
        </p:txBody>
      </p:sp>
      <p:pic>
        <p:nvPicPr>
          <p:cNvPr id="4" name="Picture 4" descr="r3brücke"/>
          <p:cNvPicPr>
            <a:picLocks noChangeAspect="1" noChangeArrowheads="1"/>
          </p:cNvPicPr>
          <p:nvPr/>
        </p:nvPicPr>
        <p:blipFill>
          <a:blip r:embed="rId2">
            <a:lum bright="-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7880" y="4565757"/>
            <a:ext cx="1447800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842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SAP Történeti áttekintés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800" dirty="0">
                <a:solidFill>
                  <a:srgbClr val="5F5F5F"/>
                </a:solidFill>
              </a:rPr>
              <a:t>Legújabb generáció az </a:t>
            </a:r>
            <a:r>
              <a:rPr lang="en-US" sz="2800" dirty="0">
                <a:solidFill>
                  <a:srgbClr val="5F5F5F"/>
                </a:solidFill>
              </a:rPr>
              <a:t>SAP </a:t>
            </a:r>
            <a:r>
              <a:rPr lang="hu-HU" sz="2800" dirty="0">
                <a:solidFill>
                  <a:srgbClr val="5F5F5F"/>
                </a:solidFill>
              </a:rPr>
              <a:t>S/4HANA rendszere</a:t>
            </a:r>
          </a:p>
          <a:p>
            <a:r>
              <a:rPr lang="hu-HU" sz="2800" dirty="0">
                <a:solidFill>
                  <a:srgbClr val="5F5F5F"/>
                </a:solidFill>
              </a:rPr>
              <a:t>SAP HANA memória alapú adatbázison alapul (lásd. Később)</a:t>
            </a:r>
          </a:p>
          <a:p>
            <a:r>
              <a:rPr lang="hu-HU" sz="2800" dirty="0"/>
              <a:t>Korszerű felhasználói felület technológiák támogatása (JavaScript, UI5, stb.)</a:t>
            </a:r>
          </a:p>
          <a:p>
            <a:r>
              <a:rPr lang="hu-HU" sz="2800" dirty="0"/>
              <a:t>OLTP, OLAP</a:t>
            </a:r>
            <a:endParaRPr lang="en-US" sz="2800" dirty="0"/>
          </a:p>
        </p:txBody>
      </p:sp>
      <p:pic>
        <p:nvPicPr>
          <p:cNvPr id="1026" name="Picture 2" descr="Képtalálat a következőre: „sap s4hana logo”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942" y="4325692"/>
            <a:ext cx="3233738" cy="1589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0645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Történeti áttekintés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9294" y="1845734"/>
            <a:ext cx="7313613" cy="40957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3717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SAP Érdekességek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8" r="10239" b="3923"/>
          <a:stretch>
            <a:fillRect/>
          </a:stretch>
        </p:blipFill>
        <p:spPr bwMode="auto">
          <a:xfrm>
            <a:off x="3535341" y="1804655"/>
            <a:ext cx="5370534" cy="402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874743" y="4207287"/>
            <a:ext cx="3031132" cy="171726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57431" y="4139992"/>
            <a:ext cx="415972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rgbClr val="F0AB00"/>
              </a:buClr>
              <a:buSzPct val="80000"/>
              <a:defRPr/>
            </a:pP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Our customers </a:t>
            </a:r>
            <a:br>
              <a:rPr lang="en-US" sz="2400" b="1" dirty="0"/>
            </a:br>
            <a:r>
              <a:rPr lang="en-US" sz="2400" b="1" dirty="0"/>
              <a:t>produce more than </a:t>
            </a:r>
            <a:br>
              <a:rPr lang="en-US" sz="2400" b="1" dirty="0"/>
            </a:br>
            <a:r>
              <a:rPr lang="en-US" sz="3600" b="1" dirty="0"/>
              <a:t>72% </a:t>
            </a:r>
            <a:r>
              <a:rPr lang="en-US" sz="2400" b="1" dirty="0"/>
              <a:t>of the world’s </a:t>
            </a:r>
            <a:br>
              <a:rPr lang="en-US" sz="2400" b="1" dirty="0"/>
            </a:br>
            <a:r>
              <a:rPr lang="en-US" sz="2400" b="1" dirty="0"/>
              <a:t>beer.</a:t>
            </a:r>
          </a:p>
          <a:p>
            <a:pPr>
              <a:spcBef>
                <a:spcPct val="50000"/>
              </a:spcBef>
              <a:buClr>
                <a:srgbClr val="F0AB00"/>
              </a:buClr>
              <a:buSzPct val="80000"/>
              <a:defRPr/>
            </a:pPr>
            <a:endParaRPr lang="en-US" sz="2400" b="1" kern="0" dirty="0">
              <a:ea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3832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SAP Érdekességek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874743" y="4207287"/>
            <a:ext cx="3031132" cy="171726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" name="Picture 2" descr="C:\Users\i828441\AppData\Local\Temp\Rar$DI36.447\42-19711776_ERG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3" r="2122" b="5263"/>
          <a:stretch>
            <a:fillRect/>
          </a:stretch>
        </p:blipFill>
        <p:spPr bwMode="auto">
          <a:xfrm>
            <a:off x="3332797" y="1906357"/>
            <a:ext cx="5364479" cy="4023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3332797" y="4425171"/>
            <a:ext cx="2944178" cy="1760508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332797" y="4425171"/>
            <a:ext cx="3795036" cy="19697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rgbClr val="F0AB00"/>
              </a:buClr>
              <a:buSzPct val="80000"/>
              <a:defRPr/>
            </a:pP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Our customers </a:t>
            </a:r>
            <a:b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2000" b="1" dirty="0"/>
              <a:t>produce more than </a:t>
            </a:r>
            <a:br>
              <a:rPr lang="en-US" sz="2000" b="1" dirty="0"/>
            </a:br>
            <a:r>
              <a:rPr lang="en-US" sz="3200" b="1" dirty="0"/>
              <a:t>70% </a:t>
            </a:r>
            <a:r>
              <a:rPr lang="en-US" sz="2000" b="1" dirty="0"/>
              <a:t>of the world’s </a:t>
            </a:r>
            <a:br>
              <a:rPr lang="en-US" sz="2000" b="1" dirty="0"/>
            </a:br>
            <a:r>
              <a:rPr lang="en-US" sz="2000" b="1" dirty="0"/>
              <a:t>chocolate.</a:t>
            </a:r>
          </a:p>
          <a:p>
            <a:pPr>
              <a:spcBef>
                <a:spcPct val="50000"/>
              </a:spcBef>
              <a:buClr>
                <a:srgbClr val="F0AB00"/>
              </a:buClr>
              <a:buSzPct val="80000"/>
              <a:defRPr/>
            </a:pPr>
            <a:endParaRPr lang="en-US" sz="2000" b="1" kern="0" dirty="0">
              <a:ea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98342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Egy üzleti megoldás felépítése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818204-39EF-41D0-A8E4-3B3C1A296F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hu-HU" sz="3200" dirty="0"/>
              <a:t>Mire lehet szükség egy vállalati informatikai rendszer felépítéséhez?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45310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Egy üzleti megoldás felépítése</a:t>
            </a:r>
            <a:endParaRPr lang="en-US" dirty="0"/>
          </a:p>
        </p:txBody>
      </p:sp>
      <p:pic>
        <p:nvPicPr>
          <p:cNvPr id="4" name="Content Placeholder 3" descr="4_Layer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518" y="1737360"/>
            <a:ext cx="4143982" cy="4206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63980" y="5293906"/>
            <a:ext cx="4762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/>
              <a:t>Hardveres környezet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363980" y="4438918"/>
            <a:ext cx="4762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/>
              <a:t>Technológiai platform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333500" y="3153043"/>
            <a:ext cx="47625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/>
              <a:t>Üzleti alkalmazások, modulok, megoldások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333500" y="2298055"/>
            <a:ext cx="5493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/>
              <a:t>Üzleti folyamatok, megoldások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53815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I. előadás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hu-HU" sz="2400" dirty="0"/>
              <a:t>Rendszer ismertetés</a:t>
            </a:r>
          </a:p>
          <a:p>
            <a:pPr lvl="1"/>
            <a:r>
              <a:rPr lang="hu-HU" sz="2000" dirty="0"/>
              <a:t>SAP fejlesztői környezetének ismertetése</a:t>
            </a:r>
            <a:endParaRPr lang="en-US" sz="2000" dirty="0"/>
          </a:p>
          <a:p>
            <a:pPr lvl="2"/>
            <a:r>
              <a:rPr lang="hu-HU" sz="2000" dirty="0"/>
              <a:t>ABAP </a:t>
            </a:r>
            <a:r>
              <a:rPr lang="hu-HU" sz="2000" dirty="0" err="1"/>
              <a:t>Workbench</a:t>
            </a:r>
            <a:r>
              <a:rPr lang="hu-HU" sz="2000" dirty="0"/>
              <a:t>, ABAP tranzakciók</a:t>
            </a:r>
            <a:endParaRPr lang="en-US" sz="2000" dirty="0"/>
          </a:p>
          <a:p>
            <a:pPr lvl="2"/>
            <a:r>
              <a:rPr lang="hu-HU" sz="2000" dirty="0"/>
              <a:t>ABAP Development </a:t>
            </a:r>
            <a:r>
              <a:rPr lang="hu-HU" sz="2000" dirty="0" err="1"/>
              <a:t>Tools</a:t>
            </a:r>
            <a:endParaRPr lang="en-US" sz="2000" dirty="0"/>
          </a:p>
          <a:p>
            <a:pPr lvl="1"/>
            <a:r>
              <a:rPr lang="hu-HU" sz="2000" dirty="0"/>
              <a:t>Program típusok</a:t>
            </a:r>
            <a:endParaRPr lang="en-US" sz="2000" dirty="0"/>
          </a:p>
          <a:p>
            <a:pPr lvl="1"/>
            <a:r>
              <a:rPr lang="hu-HU" sz="2000" dirty="0"/>
              <a:t>„Hello World!”</a:t>
            </a:r>
          </a:p>
          <a:p>
            <a:pPr marL="411480" lvl="1" indent="0">
              <a:buNone/>
            </a:pPr>
            <a:endParaRPr lang="en-GB" sz="2000" dirty="0"/>
          </a:p>
          <a:p>
            <a:r>
              <a:rPr lang="hu-HU" sz="2400" dirty="0"/>
              <a:t>Gyakorlati feladatok</a:t>
            </a:r>
          </a:p>
          <a:p>
            <a:pPr lvl="1"/>
            <a:r>
              <a:rPr lang="en-GB" sz="2000" dirty="0"/>
              <a:t>Trial subaccount, ABAP on Cloud</a:t>
            </a:r>
          </a:p>
          <a:p>
            <a:pPr lvl="1"/>
            <a:r>
              <a:rPr lang="hu-HU" sz="2000" dirty="0"/>
              <a:t>Első ABAP program</a:t>
            </a:r>
          </a:p>
          <a:p>
            <a:pPr lvl="1"/>
            <a:r>
              <a:rPr lang="hu-HU" sz="2000" dirty="0" err="1"/>
              <a:t>Transport</a:t>
            </a:r>
            <a:r>
              <a:rPr lang="hu-HU" sz="2000" dirty="0"/>
              <a:t>, </a:t>
            </a:r>
            <a:r>
              <a:rPr lang="hu-HU" sz="2000" dirty="0" err="1"/>
              <a:t>package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877058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SAP R/3 hardware-es környezete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hu-HU" sz="2800" dirty="0"/>
              <a:t>A klasszikus SAP R/3 hardware független környezetre tervezett</a:t>
            </a:r>
          </a:p>
          <a:p>
            <a:endParaRPr lang="hu-HU" sz="2800" dirty="0"/>
          </a:p>
          <a:p>
            <a:r>
              <a:rPr lang="hu-HU" sz="2800" dirty="0"/>
              <a:t>Hogyan éri ezt el?</a:t>
            </a:r>
            <a:endParaRPr lang="hu-HU" sz="2400" dirty="0"/>
          </a:p>
          <a:p>
            <a:pPr marL="411480" lvl="1" indent="0">
              <a:buNone/>
            </a:pPr>
            <a:r>
              <a:rPr lang="hu-HU" sz="2400" dirty="0"/>
              <a:t>A forráskódot nem az operációs rendszer által kezelt fájl rendszerben tárolja, hanem az adatbázisban.</a:t>
            </a:r>
          </a:p>
          <a:p>
            <a:pPr marL="411480" lvl="1" indent="0">
              <a:buNone/>
            </a:pPr>
            <a:r>
              <a:rPr lang="hu-HU" sz="2400" dirty="0"/>
              <a:t>Első hozzáféréskor fordítja az adott operációs rendszerre, majd a bájtkódot eltárolja.</a:t>
            </a:r>
          </a:p>
          <a:p>
            <a:pPr marL="411480" lvl="1" indent="0">
              <a:buNone/>
            </a:pPr>
            <a:r>
              <a:rPr lang="hu-HU" sz="2400" dirty="0"/>
              <a:t>A rendszermag egy virtuális gép (hasonlóan a JAVA virtuális géphez).</a:t>
            </a:r>
          </a:p>
        </p:txBody>
      </p:sp>
      <p:pic>
        <p:nvPicPr>
          <p:cNvPr id="6" name="Content Placeholder 3" descr="4_Layers">
            <a:extLst>
              <a:ext uri="{FF2B5EF4-FFF2-40B4-BE49-F238E27FC236}">
                <a16:creationId xmlns:a16="http://schemas.microsoft.com/office/drawing/2014/main" id="{49A32AAA-2813-521E-4BA1-8E57C4C44D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5454" y="4287091"/>
            <a:ext cx="1966546" cy="1996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AE382B0-2B01-3FE9-1B05-0B63380832C5}"/>
              </a:ext>
            </a:extLst>
          </p:cNvPr>
          <p:cNvSpPr/>
          <p:nvPr/>
        </p:nvSpPr>
        <p:spPr>
          <a:xfrm>
            <a:off x="10276742" y="5713274"/>
            <a:ext cx="1863969" cy="528388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660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SAP </a:t>
            </a:r>
            <a:r>
              <a:rPr lang="hu-HU" dirty="0" err="1"/>
              <a:t>NetWeaver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u-HU" sz="2400" dirty="0"/>
              <a:t>Az SAP technológiai platformja</a:t>
            </a:r>
          </a:p>
          <a:p>
            <a:r>
              <a:rPr lang="hu-HU" sz="2400" dirty="0"/>
              <a:t>Szolgáltatásai verzióktól függően érhetőek el</a:t>
            </a:r>
          </a:p>
          <a:p>
            <a:r>
              <a:rPr lang="hu-HU" sz="2400" dirty="0"/>
              <a:t>Feladata az ABAP (és JAVA) futtatási környezet biztosítása, az operációs rendszer és az adatbázis elrejtése az SAP alkalmazások számára</a:t>
            </a:r>
          </a:p>
          <a:p>
            <a:r>
              <a:rPr lang="hu-HU" sz="2400" dirty="0"/>
              <a:t>Rendszerintegrációs lehetőségek</a:t>
            </a:r>
          </a:p>
          <a:p>
            <a:r>
              <a:rPr lang="hu-HU" sz="2400" dirty="0"/>
              <a:t>Alkalmazási infrastruktúra (jogosultságkezelés, sorkezelés, nyomtatás támogatás, stb.)</a:t>
            </a:r>
          </a:p>
          <a:p>
            <a:endParaRPr lang="hu-HU" sz="2400" dirty="0"/>
          </a:p>
          <a:p>
            <a:r>
              <a:rPr lang="hu-HU" sz="2400" dirty="0"/>
              <a:t>Laboralkalmakon SAP </a:t>
            </a:r>
            <a:r>
              <a:rPr lang="hu-HU" sz="2400" dirty="0" err="1"/>
              <a:t>NetWeaver</a:t>
            </a:r>
            <a:r>
              <a:rPr lang="hu-HU" sz="2400" dirty="0"/>
              <a:t> 7.52-es verziót használjuk</a:t>
            </a:r>
          </a:p>
          <a:p>
            <a:pPr lvl="1"/>
            <a:r>
              <a:rPr lang="hu-HU" sz="2000" dirty="0">
                <a:hlinkClick r:id="rId2"/>
              </a:rPr>
              <a:t>https://help.sap.com/viewer/p/SAP_NETWEAVER_750</a:t>
            </a:r>
            <a:r>
              <a:rPr lang="hu-HU" sz="2000" dirty="0"/>
              <a:t>  </a:t>
            </a:r>
            <a:endParaRPr lang="en-US" sz="2000" dirty="0"/>
          </a:p>
        </p:txBody>
      </p:sp>
      <p:pic>
        <p:nvPicPr>
          <p:cNvPr id="4" name="Content Placeholder 3" descr="4_Layer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5454" y="4307187"/>
            <a:ext cx="1966546" cy="1996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225454" y="5305209"/>
            <a:ext cx="1863969" cy="528388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41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SAP modulok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11480" lvl="1" indent="0">
              <a:buNone/>
            </a:pPr>
            <a:r>
              <a:rPr lang="hu-HU" sz="2800" dirty="0">
                <a:solidFill>
                  <a:schemeClr val="tx1"/>
                </a:solidFill>
              </a:rPr>
              <a:t>Az SAP R/3 modulokat funkciójuk szerint három nagy csoportba oszthatjuk: logisztikai, pénzügyi és emberi erőforrás alkalmazások. </a:t>
            </a:r>
          </a:p>
          <a:p>
            <a:pPr marL="411480" lvl="1" indent="0">
              <a:buNone/>
            </a:pPr>
            <a:endParaRPr lang="en-US" sz="28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337" y="2729637"/>
            <a:ext cx="2981325" cy="27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Flowchart: Process 9"/>
          <p:cNvSpPr/>
          <p:nvPr/>
        </p:nvSpPr>
        <p:spPr bwMode="gray">
          <a:xfrm>
            <a:off x="2344738" y="2729637"/>
            <a:ext cx="1294411" cy="2719451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0000" tIns="72000" rIns="90000" bIns="72000" anchor="ctr"/>
          <a:lstStyle/>
          <a:p>
            <a:pPr algn="ctr">
              <a:spcBef>
                <a:spcPct val="50000"/>
              </a:spcBef>
              <a:buClr>
                <a:srgbClr val="F0AB00"/>
              </a:buClr>
              <a:buSzPct val="80000"/>
              <a:defRPr/>
            </a:pPr>
            <a:r>
              <a:rPr lang="hu-HU" kern="0" dirty="0">
                <a:ln>
                  <a:solidFill>
                    <a:schemeClr val="tx1"/>
                  </a:solidFill>
                </a:ln>
                <a:ea typeface="Arial Unicode MS" pitchFamily="34" charset="-128"/>
                <a:cs typeface="Arial Unicode MS" pitchFamily="34" charset="-128"/>
              </a:rPr>
              <a:t>Logisztikai:</a:t>
            </a:r>
          </a:p>
          <a:p>
            <a:pPr algn="ctr">
              <a:spcBef>
                <a:spcPct val="50000"/>
              </a:spcBef>
              <a:buClr>
                <a:srgbClr val="F0AB00"/>
              </a:buClr>
              <a:buSzPct val="80000"/>
              <a:defRPr/>
            </a:pPr>
            <a:r>
              <a:rPr lang="hu-HU" kern="0" dirty="0">
                <a:ea typeface="Arial Unicode MS" pitchFamily="34" charset="-128"/>
                <a:cs typeface="Arial Unicode MS" pitchFamily="34" charset="-128"/>
              </a:rPr>
              <a:t>SD</a:t>
            </a:r>
          </a:p>
          <a:p>
            <a:pPr algn="ctr">
              <a:spcBef>
                <a:spcPct val="50000"/>
              </a:spcBef>
              <a:buClr>
                <a:srgbClr val="F0AB00"/>
              </a:buClr>
              <a:buSzPct val="80000"/>
              <a:defRPr/>
            </a:pPr>
            <a:r>
              <a:rPr lang="hu-HU" kern="0" dirty="0">
                <a:ea typeface="Arial Unicode MS" pitchFamily="34" charset="-128"/>
                <a:cs typeface="Arial Unicode MS" pitchFamily="34" charset="-128"/>
              </a:rPr>
              <a:t>MM</a:t>
            </a:r>
          </a:p>
          <a:p>
            <a:pPr algn="ctr">
              <a:spcBef>
                <a:spcPct val="50000"/>
              </a:spcBef>
              <a:buClr>
                <a:srgbClr val="F0AB00"/>
              </a:buClr>
              <a:buSzPct val="80000"/>
              <a:defRPr/>
            </a:pPr>
            <a:r>
              <a:rPr lang="hu-HU" kern="0" dirty="0">
                <a:ea typeface="Arial Unicode MS" pitchFamily="34" charset="-128"/>
                <a:cs typeface="Arial Unicode MS" pitchFamily="34" charset="-128"/>
              </a:rPr>
              <a:t>PP</a:t>
            </a:r>
          </a:p>
          <a:p>
            <a:pPr algn="ctr">
              <a:spcBef>
                <a:spcPct val="50000"/>
              </a:spcBef>
              <a:buClr>
                <a:srgbClr val="F0AB00"/>
              </a:buClr>
              <a:buSzPct val="80000"/>
              <a:defRPr/>
            </a:pPr>
            <a:r>
              <a:rPr lang="hu-HU" kern="0" dirty="0">
                <a:ea typeface="Arial Unicode MS" pitchFamily="34" charset="-128"/>
                <a:cs typeface="Arial Unicode MS" pitchFamily="34" charset="-128"/>
              </a:rPr>
              <a:t>QM</a:t>
            </a:r>
          </a:p>
          <a:p>
            <a:pPr algn="ctr">
              <a:spcBef>
                <a:spcPct val="50000"/>
              </a:spcBef>
              <a:buClr>
                <a:srgbClr val="F0AB00"/>
              </a:buClr>
              <a:buSzPct val="80000"/>
              <a:defRPr/>
            </a:pPr>
            <a:r>
              <a:rPr lang="hu-HU" kern="0" dirty="0">
                <a:ea typeface="Arial Unicode MS" pitchFamily="34" charset="-128"/>
                <a:cs typeface="Arial Unicode MS" pitchFamily="34" charset="-128"/>
              </a:rPr>
              <a:t>PM</a:t>
            </a:r>
          </a:p>
        </p:txBody>
      </p:sp>
      <p:sp>
        <p:nvSpPr>
          <p:cNvPr id="11" name="Flowchart: Process 10"/>
          <p:cNvSpPr/>
          <p:nvPr/>
        </p:nvSpPr>
        <p:spPr bwMode="gray">
          <a:xfrm>
            <a:off x="4605336" y="5659845"/>
            <a:ext cx="2981325" cy="519892"/>
          </a:xfrm>
          <a:prstGeom prst="flowChartProcess">
            <a:avLst/>
          </a:prstGeom>
          <a:solidFill>
            <a:srgbClr val="FFC000"/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0000" tIns="72000" rIns="90000" bIns="72000" anchor="ctr"/>
          <a:lstStyle/>
          <a:p>
            <a:pPr algn="ctr">
              <a:spcBef>
                <a:spcPct val="50000"/>
              </a:spcBef>
              <a:buClr>
                <a:srgbClr val="F0AB00"/>
              </a:buClr>
              <a:buSzPct val="80000"/>
              <a:defRPr/>
            </a:pPr>
            <a:endParaRPr lang="hu-HU" b="1" kern="0" dirty="0">
              <a:ea typeface="Arial Unicode MS" pitchFamily="34" charset="-128"/>
              <a:cs typeface="Arial Unicode MS" pitchFamily="34" charset="-128"/>
            </a:endParaRPr>
          </a:p>
          <a:p>
            <a:pPr algn="ctr">
              <a:spcBef>
                <a:spcPct val="50000"/>
              </a:spcBef>
              <a:buClr>
                <a:srgbClr val="F0AB00"/>
              </a:buClr>
              <a:buSzPct val="80000"/>
              <a:defRPr/>
            </a:pPr>
            <a:r>
              <a:rPr lang="hu-HU" b="1" kern="0" dirty="0">
                <a:ea typeface="Arial Unicode MS" pitchFamily="34" charset="-128"/>
                <a:cs typeface="Arial Unicode MS" pitchFamily="34" charset="-128"/>
              </a:rPr>
              <a:t>Emberi erőforrás (HR)</a:t>
            </a:r>
          </a:p>
          <a:p>
            <a:pPr algn="ctr">
              <a:spcBef>
                <a:spcPct val="50000"/>
              </a:spcBef>
              <a:buClr>
                <a:srgbClr val="F0AB00"/>
              </a:buClr>
              <a:buSzPct val="80000"/>
              <a:defRPr/>
            </a:pPr>
            <a:endParaRPr lang="hu-HU" b="1" kern="0" dirty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" name="Flowchart: Process 11"/>
          <p:cNvSpPr/>
          <p:nvPr/>
        </p:nvSpPr>
        <p:spPr bwMode="gray">
          <a:xfrm>
            <a:off x="8552850" y="2729637"/>
            <a:ext cx="1200150" cy="2719387"/>
          </a:xfrm>
          <a:prstGeom prst="flowChartProcess">
            <a:avLst/>
          </a:prstGeom>
          <a:solidFill>
            <a:srgbClr val="9E3039"/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0000" tIns="72000" rIns="90000" bIns="72000" anchor="ctr"/>
          <a:lstStyle/>
          <a:p>
            <a:pPr algn="ctr">
              <a:spcBef>
                <a:spcPct val="50000"/>
              </a:spcBef>
              <a:buClr>
                <a:srgbClr val="F0AB00"/>
              </a:buClr>
              <a:buSzPct val="80000"/>
              <a:defRPr/>
            </a:pPr>
            <a:endParaRPr lang="hu-HU" kern="0" dirty="0">
              <a:ea typeface="Arial Unicode MS" pitchFamily="34" charset="-128"/>
              <a:cs typeface="Arial Unicode MS" pitchFamily="34" charset="-128"/>
            </a:endParaRPr>
          </a:p>
          <a:p>
            <a:pPr algn="ctr">
              <a:spcBef>
                <a:spcPct val="50000"/>
              </a:spcBef>
              <a:buClr>
                <a:srgbClr val="F0AB00"/>
              </a:buClr>
              <a:buSzPct val="80000"/>
              <a:defRPr/>
            </a:pPr>
            <a:r>
              <a:rPr lang="hu-HU" b="1" kern="0" dirty="0">
                <a:ea typeface="Arial Unicode MS" pitchFamily="34" charset="-128"/>
                <a:cs typeface="Arial Unicode MS" pitchFamily="34" charset="-128"/>
              </a:rPr>
              <a:t>Pénzügyi:</a:t>
            </a:r>
          </a:p>
          <a:p>
            <a:pPr algn="ctr">
              <a:spcBef>
                <a:spcPct val="50000"/>
              </a:spcBef>
              <a:buClr>
                <a:srgbClr val="F0AB00"/>
              </a:buClr>
              <a:buSzPct val="80000"/>
              <a:defRPr/>
            </a:pPr>
            <a:r>
              <a:rPr lang="hu-HU" kern="0" dirty="0">
                <a:ea typeface="Arial Unicode MS" pitchFamily="34" charset="-128"/>
                <a:cs typeface="Arial Unicode MS" pitchFamily="34" charset="-128"/>
              </a:rPr>
              <a:t>FI</a:t>
            </a:r>
          </a:p>
          <a:p>
            <a:pPr algn="ctr">
              <a:spcBef>
                <a:spcPct val="50000"/>
              </a:spcBef>
              <a:buClr>
                <a:srgbClr val="F0AB00"/>
              </a:buClr>
              <a:buSzPct val="80000"/>
              <a:defRPr/>
            </a:pPr>
            <a:r>
              <a:rPr lang="hu-HU" kern="0" dirty="0">
                <a:ea typeface="Arial Unicode MS" pitchFamily="34" charset="-128"/>
                <a:cs typeface="Arial Unicode MS" pitchFamily="34" charset="-128"/>
              </a:rPr>
              <a:t>CO</a:t>
            </a:r>
          </a:p>
          <a:p>
            <a:pPr algn="ctr">
              <a:spcBef>
                <a:spcPct val="50000"/>
              </a:spcBef>
              <a:buClr>
                <a:srgbClr val="F0AB00"/>
              </a:buClr>
              <a:buSzPct val="80000"/>
              <a:defRPr/>
            </a:pPr>
            <a:r>
              <a:rPr lang="hu-HU" kern="0" dirty="0">
                <a:ea typeface="Arial Unicode MS" pitchFamily="34" charset="-128"/>
                <a:cs typeface="Arial Unicode MS" pitchFamily="34" charset="-128"/>
              </a:rPr>
              <a:t>TR</a:t>
            </a:r>
          </a:p>
          <a:p>
            <a:pPr algn="ctr">
              <a:spcBef>
                <a:spcPct val="50000"/>
              </a:spcBef>
              <a:buClr>
                <a:srgbClr val="F0AB00"/>
              </a:buClr>
              <a:buSzPct val="80000"/>
              <a:defRPr/>
            </a:pPr>
            <a:r>
              <a:rPr lang="hu-HU" kern="0" dirty="0">
                <a:ea typeface="Arial Unicode MS" pitchFamily="34" charset="-128"/>
                <a:cs typeface="Arial Unicode MS" pitchFamily="34" charset="-128"/>
              </a:rPr>
              <a:t>PS</a:t>
            </a:r>
          </a:p>
          <a:p>
            <a:pPr algn="ctr">
              <a:spcBef>
                <a:spcPct val="50000"/>
              </a:spcBef>
              <a:buClr>
                <a:srgbClr val="F0AB00"/>
              </a:buClr>
              <a:buSzPct val="80000"/>
              <a:defRPr/>
            </a:pPr>
            <a:r>
              <a:rPr lang="hu-HU" kern="0" dirty="0">
                <a:ea typeface="Arial Unicode MS" pitchFamily="34" charset="-128"/>
                <a:cs typeface="Arial Unicode MS" pitchFamily="34" charset="-128"/>
              </a:rPr>
              <a:t>IM</a:t>
            </a:r>
          </a:p>
          <a:p>
            <a:pPr algn="ctr">
              <a:spcBef>
                <a:spcPct val="50000"/>
              </a:spcBef>
              <a:buClr>
                <a:srgbClr val="F0AB00"/>
              </a:buClr>
              <a:buSzPct val="80000"/>
              <a:defRPr/>
            </a:pPr>
            <a:endParaRPr lang="hu-HU" kern="0" dirty="0"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8" name="Content Placeholder 3" descr="4_Layer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5454" y="4287091"/>
            <a:ext cx="1966546" cy="1996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0225454" y="4882068"/>
            <a:ext cx="1863969" cy="528388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114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Logisztikai Modulok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11480" lvl="1" indent="0">
              <a:buNone/>
            </a:pPr>
            <a:r>
              <a:rPr lang="en-US" sz="2800" dirty="0" err="1"/>
              <a:t>Anyagbeszerzéstől</a:t>
            </a:r>
            <a:r>
              <a:rPr lang="en-US" sz="2800" dirty="0"/>
              <a:t> - </a:t>
            </a:r>
            <a:r>
              <a:rPr lang="en-US" sz="2800" dirty="0" err="1"/>
              <a:t>számlázásig</a:t>
            </a:r>
            <a:r>
              <a:rPr lang="en-US" sz="2800" dirty="0"/>
              <a:t>. </a:t>
            </a:r>
            <a:r>
              <a:rPr lang="en-US" sz="2800" dirty="0" err="1"/>
              <a:t>Az</a:t>
            </a:r>
            <a:r>
              <a:rPr lang="en-US" sz="2800" dirty="0"/>
              <a:t> SAP </a:t>
            </a:r>
            <a:r>
              <a:rPr lang="en-US" sz="2800" dirty="0" err="1"/>
              <a:t>szinte</a:t>
            </a:r>
            <a:r>
              <a:rPr lang="en-US" sz="2800" dirty="0"/>
              <a:t> </a:t>
            </a:r>
            <a:r>
              <a:rPr lang="en-US" sz="2800" dirty="0" err="1"/>
              <a:t>minden</a:t>
            </a:r>
            <a:r>
              <a:rPr lang="en-US" sz="2800" dirty="0"/>
              <a:t> </a:t>
            </a:r>
            <a:r>
              <a:rPr lang="en-US" sz="2800" dirty="0" err="1"/>
              <a:t>moduljával</a:t>
            </a:r>
            <a:r>
              <a:rPr lang="en-US" sz="2800" dirty="0"/>
              <a:t> </a:t>
            </a:r>
            <a:r>
              <a:rPr lang="hu-HU" sz="2800" dirty="0"/>
              <a:t>integrált.</a:t>
            </a:r>
            <a:endParaRPr lang="en-US" sz="2800" dirty="0"/>
          </a:p>
          <a:p>
            <a:pPr marL="411480" lvl="1" indent="0">
              <a:buNone/>
            </a:pPr>
            <a:endParaRPr lang="en-US" sz="2800" dirty="0"/>
          </a:p>
          <a:p>
            <a:pPr marL="411480" lvl="1" indent="0">
              <a:buNone/>
            </a:pPr>
            <a:r>
              <a:rPr lang="en-US" sz="2800" b="1" dirty="0"/>
              <a:t>MM (Materials Management – </a:t>
            </a:r>
            <a:r>
              <a:rPr lang="en-US" sz="2800" b="1" dirty="0" err="1"/>
              <a:t>Anyaggazdálkodás</a:t>
            </a:r>
            <a:r>
              <a:rPr lang="en-US" sz="2800" b="1" dirty="0"/>
              <a:t>)</a:t>
            </a:r>
          </a:p>
          <a:p>
            <a:pPr lvl="1"/>
            <a:r>
              <a:rPr lang="en-US" sz="2800" dirty="0" err="1"/>
              <a:t>anyagbeszerzéssel</a:t>
            </a:r>
            <a:r>
              <a:rPr lang="en-US" sz="2800" dirty="0"/>
              <a:t>, </a:t>
            </a:r>
            <a:r>
              <a:rPr lang="en-US" sz="2800" dirty="0" err="1"/>
              <a:t>rendeléssel</a:t>
            </a:r>
            <a:r>
              <a:rPr lang="en-US" sz="2800" dirty="0"/>
              <a:t>, </a:t>
            </a:r>
            <a:r>
              <a:rPr lang="en-US" sz="2800" dirty="0" err="1"/>
              <a:t>anyagkezeléssel</a:t>
            </a:r>
            <a:r>
              <a:rPr lang="en-US" sz="2800" dirty="0"/>
              <a:t> </a:t>
            </a:r>
            <a:r>
              <a:rPr lang="en-US" sz="2800" dirty="0" err="1"/>
              <a:t>és</a:t>
            </a:r>
            <a:r>
              <a:rPr lang="en-US" sz="2800" dirty="0"/>
              <a:t> </a:t>
            </a:r>
            <a:r>
              <a:rPr lang="en-US" sz="2800" dirty="0" err="1"/>
              <a:t>számlaellenőrzéssel</a:t>
            </a:r>
            <a:r>
              <a:rPr lang="en-US" sz="2800" dirty="0"/>
              <a:t> </a:t>
            </a:r>
            <a:r>
              <a:rPr lang="en-US" sz="2800" dirty="0" err="1"/>
              <a:t>kapcsolatos</a:t>
            </a:r>
            <a:r>
              <a:rPr lang="en-US" sz="2800" dirty="0"/>
              <a:t> </a:t>
            </a:r>
            <a:r>
              <a:rPr lang="en-US" sz="2800" dirty="0" err="1"/>
              <a:t>tevékenységek</a:t>
            </a:r>
            <a:r>
              <a:rPr lang="en-US" sz="2800" dirty="0"/>
              <a:t> </a:t>
            </a:r>
            <a:r>
              <a:rPr lang="en-US" sz="2800" dirty="0" err="1"/>
              <a:t>támogatása</a:t>
            </a:r>
            <a:endParaRPr lang="hu-HU" sz="2800" dirty="0"/>
          </a:p>
          <a:p>
            <a:pPr lvl="1"/>
            <a:r>
              <a:rPr lang="hu-HU" sz="2800" dirty="0"/>
              <a:t>K</a:t>
            </a:r>
            <a:r>
              <a:rPr lang="en-US" sz="2800" dirty="0" err="1"/>
              <a:t>észletezés</a:t>
            </a:r>
            <a:r>
              <a:rPr lang="en-US" sz="2800" dirty="0"/>
              <a:t>, </a:t>
            </a:r>
            <a:r>
              <a:rPr lang="en-US" sz="2800" dirty="0" err="1"/>
              <a:t>leltározás</a:t>
            </a:r>
            <a:r>
              <a:rPr lang="en-US" sz="2800" dirty="0"/>
              <a:t>, </a:t>
            </a:r>
            <a:r>
              <a:rPr lang="en-US" sz="2800" dirty="0" err="1"/>
              <a:t>raktározás</a:t>
            </a:r>
            <a:r>
              <a:rPr lang="en-US" sz="2800" dirty="0"/>
              <a:t> </a:t>
            </a:r>
            <a:r>
              <a:rPr lang="en-US" sz="2800" dirty="0" err="1"/>
              <a:t>tervezés</a:t>
            </a:r>
            <a:r>
              <a:rPr lang="en-US" sz="2800" dirty="0"/>
              <a:t>, </a:t>
            </a:r>
            <a:r>
              <a:rPr lang="en-US" sz="2800" dirty="0" err="1"/>
              <a:t>külső</a:t>
            </a:r>
            <a:r>
              <a:rPr lang="en-US" sz="2800" dirty="0"/>
              <a:t> </a:t>
            </a:r>
            <a:r>
              <a:rPr lang="en-US" sz="2800" dirty="0" err="1"/>
              <a:t>szolgáltatások</a:t>
            </a:r>
            <a:r>
              <a:rPr lang="en-US" sz="2800" dirty="0"/>
              <a:t> </a:t>
            </a:r>
            <a:r>
              <a:rPr lang="en-US" sz="2800" dirty="0" err="1"/>
              <a:t>kezelés</a:t>
            </a:r>
            <a:r>
              <a:rPr lang="en-US" sz="2800" dirty="0"/>
              <a:t>, </a:t>
            </a:r>
            <a:r>
              <a:rPr lang="en-US" sz="2800" dirty="0" err="1"/>
              <a:t>anyagbeszerzéssel</a:t>
            </a:r>
            <a:r>
              <a:rPr lang="en-US" sz="2800" dirty="0"/>
              <a:t> </a:t>
            </a:r>
            <a:r>
              <a:rPr lang="en-US" sz="2800" dirty="0" err="1"/>
              <a:t>kapcsolatos</a:t>
            </a:r>
            <a:r>
              <a:rPr lang="en-US" sz="2800" dirty="0"/>
              <a:t> </a:t>
            </a:r>
            <a:r>
              <a:rPr lang="en-US" sz="2800" dirty="0" err="1"/>
              <a:t>döntések</a:t>
            </a:r>
            <a:r>
              <a:rPr lang="en-US" sz="2800" dirty="0"/>
              <a:t> </a:t>
            </a:r>
            <a:r>
              <a:rPr lang="en-US" sz="2800" dirty="0" err="1"/>
              <a:t>meghozatala</a:t>
            </a:r>
            <a:endParaRPr lang="hu-HU" sz="2800" dirty="0"/>
          </a:p>
          <a:p>
            <a:pPr lvl="1"/>
            <a:r>
              <a:rPr lang="hu-HU" sz="2800" dirty="0"/>
              <a:t>B</a:t>
            </a:r>
            <a:r>
              <a:rPr lang="en-US" sz="2800" dirty="0" err="1"/>
              <a:t>evételezés</a:t>
            </a:r>
            <a:r>
              <a:rPr lang="en-US" sz="2800" dirty="0"/>
              <a:t> </a:t>
            </a:r>
            <a:r>
              <a:rPr lang="en-US" sz="2800" dirty="0" err="1"/>
              <a:t>automatizált</a:t>
            </a:r>
            <a:r>
              <a:rPr lang="en-US" sz="2800" dirty="0"/>
              <a:t>, </a:t>
            </a:r>
            <a:r>
              <a:rPr lang="en-US" sz="2800" dirty="0" err="1"/>
              <a:t>raktári</a:t>
            </a:r>
            <a:r>
              <a:rPr lang="en-US" sz="2800" dirty="0"/>
              <a:t> </a:t>
            </a:r>
            <a:r>
              <a:rPr lang="en-US" sz="2800" dirty="0" err="1"/>
              <a:t>készletek</a:t>
            </a:r>
            <a:r>
              <a:rPr lang="en-US" sz="2800" dirty="0"/>
              <a:t> </a:t>
            </a:r>
            <a:r>
              <a:rPr lang="en-US" sz="2800" dirty="0" err="1"/>
              <a:t>frissítése</a:t>
            </a:r>
            <a:r>
              <a:rPr lang="en-US" sz="2800" dirty="0"/>
              <a:t>, </a:t>
            </a:r>
            <a:r>
              <a:rPr lang="en-US" sz="2800" dirty="0" err="1"/>
              <a:t>könyvelése</a:t>
            </a:r>
            <a:endParaRPr lang="hu-HU" sz="2800" dirty="0"/>
          </a:p>
          <a:p>
            <a:pPr lvl="1">
              <a:buFontTx/>
              <a:buChar char="-"/>
            </a:pPr>
            <a:endParaRPr lang="hu-HU" sz="2800" dirty="0"/>
          </a:p>
          <a:p>
            <a:pPr lvl="1"/>
            <a:r>
              <a:rPr lang="hu-HU" sz="2800" dirty="0"/>
              <a:t>Szoros integráltság</a:t>
            </a:r>
            <a:r>
              <a:rPr lang="en-US" sz="2800" dirty="0"/>
              <a:t>: </a:t>
            </a:r>
            <a:r>
              <a:rPr lang="en-US" sz="2800" dirty="0" err="1"/>
              <a:t>könyvelés</a:t>
            </a:r>
            <a:r>
              <a:rPr lang="en-US" sz="2800" dirty="0"/>
              <a:t> </a:t>
            </a:r>
            <a:r>
              <a:rPr lang="en-US" sz="2800" dirty="0" err="1"/>
              <a:t>és</a:t>
            </a:r>
            <a:r>
              <a:rPr lang="en-US" sz="2800" dirty="0"/>
              <a:t> </a:t>
            </a:r>
            <a:r>
              <a:rPr lang="en-US" sz="2800" dirty="0" err="1"/>
              <a:t>kontrolling</a:t>
            </a:r>
            <a:r>
              <a:rPr lang="en-US" sz="2800" dirty="0"/>
              <a:t> </a:t>
            </a:r>
            <a:r>
              <a:rPr lang="en-US" sz="2800" dirty="0" err="1"/>
              <a:t>modul</a:t>
            </a:r>
            <a:r>
              <a:rPr lang="en-US" sz="2800" dirty="0"/>
              <a:t>, </a:t>
            </a:r>
            <a:r>
              <a:rPr lang="en-US" sz="2800" dirty="0" err="1"/>
              <a:t>minőségkezelés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07915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Logisztikai Modulok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11480" lvl="1" indent="0">
              <a:buNone/>
            </a:pPr>
            <a:r>
              <a:rPr lang="en-US" sz="2400" b="1" dirty="0"/>
              <a:t>SD (Sales and Distribution – </a:t>
            </a:r>
            <a:r>
              <a:rPr lang="en-US" sz="2400" b="1" dirty="0" err="1"/>
              <a:t>Értékesítés</a:t>
            </a:r>
            <a:r>
              <a:rPr lang="en-US" sz="2400" b="1" dirty="0"/>
              <a:t>)</a:t>
            </a:r>
          </a:p>
          <a:p>
            <a:pPr lvl="1"/>
            <a:r>
              <a:rPr lang="en-US" sz="2400" dirty="0" err="1"/>
              <a:t>Vevői</a:t>
            </a:r>
            <a:r>
              <a:rPr lang="en-US" sz="2400" dirty="0"/>
              <a:t> </a:t>
            </a:r>
            <a:r>
              <a:rPr lang="en-US" sz="2400" dirty="0" err="1"/>
              <a:t>megrendelések</a:t>
            </a:r>
            <a:r>
              <a:rPr lang="en-US" sz="2400" dirty="0"/>
              <a:t> </a:t>
            </a:r>
            <a:r>
              <a:rPr lang="en-US" sz="2400" dirty="0" err="1"/>
              <a:t>rögzítése</a:t>
            </a:r>
            <a:r>
              <a:rPr lang="en-US" sz="2400" dirty="0"/>
              <a:t>, </a:t>
            </a:r>
            <a:r>
              <a:rPr lang="en-US" sz="2400" dirty="0" err="1"/>
              <a:t>nyomon</a:t>
            </a:r>
            <a:r>
              <a:rPr lang="en-US" sz="2400" dirty="0"/>
              <a:t> </a:t>
            </a:r>
            <a:r>
              <a:rPr lang="en-US" sz="2400" dirty="0" err="1"/>
              <a:t>követése</a:t>
            </a:r>
            <a:endParaRPr lang="hu-HU" sz="2400" dirty="0"/>
          </a:p>
          <a:p>
            <a:pPr lvl="1"/>
            <a:r>
              <a:rPr lang="en-US" sz="2400" dirty="0" err="1"/>
              <a:t>Értékesítési</a:t>
            </a:r>
            <a:r>
              <a:rPr lang="en-US" sz="2400" dirty="0"/>
              <a:t> </a:t>
            </a:r>
            <a:r>
              <a:rPr lang="en-US" sz="2400" dirty="0" err="1"/>
              <a:t>törzsadatok</a:t>
            </a:r>
            <a:r>
              <a:rPr lang="en-US" sz="2400" dirty="0"/>
              <a:t> (</a:t>
            </a:r>
            <a:r>
              <a:rPr lang="en-US" sz="2400" dirty="0" err="1"/>
              <a:t>vevők</a:t>
            </a:r>
            <a:r>
              <a:rPr lang="en-US" sz="2400" dirty="0"/>
              <a:t>, </a:t>
            </a:r>
            <a:r>
              <a:rPr lang="en-US" sz="2400" dirty="0" err="1"/>
              <a:t>szerződések</a:t>
            </a:r>
            <a:r>
              <a:rPr lang="en-US" sz="2400" dirty="0"/>
              <a:t>, </a:t>
            </a:r>
            <a:r>
              <a:rPr lang="en-US" sz="2400" dirty="0" err="1"/>
              <a:t>termékek</a:t>
            </a:r>
            <a:r>
              <a:rPr lang="en-US" sz="2400" dirty="0"/>
              <a:t> </a:t>
            </a:r>
            <a:r>
              <a:rPr lang="en-US" sz="2400" dirty="0" err="1"/>
              <a:t>alapvető</a:t>
            </a:r>
            <a:r>
              <a:rPr lang="en-US" sz="2400" dirty="0"/>
              <a:t> </a:t>
            </a:r>
            <a:r>
              <a:rPr lang="en-US" sz="2400" dirty="0" err="1"/>
              <a:t>tulajdonságai</a:t>
            </a:r>
            <a:r>
              <a:rPr lang="en-US" sz="2400" dirty="0"/>
              <a:t>) v</a:t>
            </a:r>
            <a:r>
              <a:rPr lang="hu-HU" sz="2400" dirty="0" err="1"/>
              <a:t>ala</a:t>
            </a:r>
            <a:r>
              <a:rPr lang="en-US" sz="2400" dirty="0"/>
              <a:t>mint </a:t>
            </a:r>
            <a:r>
              <a:rPr lang="en-US" sz="2400" dirty="0" err="1"/>
              <a:t>árazás</a:t>
            </a:r>
            <a:r>
              <a:rPr lang="en-US" sz="2400" dirty="0"/>
              <a:t> </a:t>
            </a:r>
            <a:r>
              <a:rPr lang="en-US" sz="2400" dirty="0" err="1"/>
              <a:t>kezelése</a:t>
            </a:r>
            <a:endParaRPr lang="hu-HU" sz="2400" dirty="0"/>
          </a:p>
          <a:p>
            <a:pPr lvl="1"/>
            <a:r>
              <a:rPr lang="hu-HU" sz="2400" dirty="0"/>
              <a:t>K</a:t>
            </a:r>
            <a:r>
              <a:rPr lang="en-US" sz="2400" dirty="0" err="1"/>
              <a:t>iszállítás</a:t>
            </a:r>
            <a:r>
              <a:rPr lang="en-US" sz="2400" dirty="0"/>
              <a:t> </a:t>
            </a:r>
            <a:r>
              <a:rPr lang="en-US" sz="2400" dirty="0" err="1"/>
              <a:t>és</a:t>
            </a:r>
            <a:r>
              <a:rPr lang="en-US" sz="2400" dirty="0"/>
              <a:t> </a:t>
            </a:r>
            <a:r>
              <a:rPr lang="en-US" sz="2400" dirty="0" err="1"/>
              <a:t>számlázás</a:t>
            </a:r>
            <a:r>
              <a:rPr lang="en-US" sz="2400" dirty="0"/>
              <a:t> </a:t>
            </a:r>
            <a:r>
              <a:rPr lang="en-US" sz="2400" dirty="0" err="1"/>
              <a:t>automatizálása</a:t>
            </a:r>
            <a:r>
              <a:rPr lang="en-US" sz="2400" dirty="0"/>
              <a:t>, </a:t>
            </a:r>
            <a:r>
              <a:rPr lang="en-US" sz="2400" dirty="0" err="1"/>
              <a:t>ügyfélszolgálat</a:t>
            </a:r>
            <a:r>
              <a:rPr lang="en-US" sz="2400" dirty="0"/>
              <a:t> </a:t>
            </a:r>
            <a:r>
              <a:rPr lang="en-US" sz="2400" dirty="0" err="1"/>
              <a:t>és</a:t>
            </a:r>
            <a:r>
              <a:rPr lang="en-US" sz="2400" dirty="0"/>
              <a:t> </a:t>
            </a:r>
            <a:r>
              <a:rPr lang="en-US" sz="2400" dirty="0" err="1"/>
              <a:t>eladás</a:t>
            </a:r>
            <a:r>
              <a:rPr lang="en-US" sz="2400" dirty="0"/>
              <a:t> </a:t>
            </a:r>
            <a:r>
              <a:rPr lang="en-US" sz="2400" dirty="0" err="1"/>
              <a:t>támogatása</a:t>
            </a:r>
            <a:endParaRPr lang="en-US" sz="2400" dirty="0"/>
          </a:p>
          <a:p>
            <a:pPr marL="411480" lvl="1" indent="0">
              <a:buNone/>
            </a:pPr>
            <a:endParaRPr lang="en-US" sz="2400" dirty="0"/>
          </a:p>
          <a:p>
            <a:pPr marL="411480" lvl="1" indent="0">
              <a:buNone/>
            </a:pPr>
            <a:r>
              <a:rPr lang="en-US" sz="2400" b="1" dirty="0"/>
              <a:t>PP (Production Planning – </a:t>
            </a:r>
            <a:r>
              <a:rPr lang="en-US" sz="2400" b="1" dirty="0" err="1"/>
              <a:t>Termeléstervezés</a:t>
            </a:r>
            <a:r>
              <a:rPr lang="en-US" sz="2400" b="1" dirty="0"/>
              <a:t>)</a:t>
            </a:r>
          </a:p>
          <a:p>
            <a:pPr lvl="1"/>
            <a:r>
              <a:rPr lang="hu-HU" sz="2400" dirty="0"/>
              <a:t>T</a:t>
            </a:r>
            <a:r>
              <a:rPr lang="en-US" sz="2400" dirty="0" err="1"/>
              <a:t>ermeléstervezés</a:t>
            </a:r>
            <a:r>
              <a:rPr lang="en-US" sz="2400" dirty="0"/>
              <a:t> </a:t>
            </a:r>
            <a:r>
              <a:rPr lang="en-US" sz="2400" dirty="0" err="1"/>
              <a:t>és</a:t>
            </a:r>
            <a:r>
              <a:rPr lang="en-US" sz="2400" dirty="0"/>
              <a:t> </a:t>
            </a:r>
            <a:r>
              <a:rPr lang="en-US" sz="2400" dirty="0" err="1"/>
              <a:t>termelési</a:t>
            </a:r>
            <a:r>
              <a:rPr lang="en-US" sz="2400" dirty="0"/>
              <a:t> </a:t>
            </a:r>
            <a:r>
              <a:rPr lang="en-US" sz="2400" dirty="0" err="1"/>
              <a:t>folyamat</a:t>
            </a:r>
            <a:r>
              <a:rPr lang="en-US" sz="2400" dirty="0"/>
              <a:t> </a:t>
            </a:r>
            <a:r>
              <a:rPr lang="en-US" sz="2400" dirty="0" err="1"/>
              <a:t>támogatása</a:t>
            </a:r>
            <a:endParaRPr lang="hu-HU" sz="2400" dirty="0"/>
          </a:p>
          <a:p>
            <a:pPr lvl="1"/>
            <a:r>
              <a:rPr lang="hu-HU" sz="2400" dirty="0"/>
              <a:t>K</a:t>
            </a:r>
            <a:r>
              <a:rPr lang="en-US" sz="2400" dirty="0" err="1"/>
              <a:t>apcsolódik</a:t>
            </a:r>
            <a:r>
              <a:rPr lang="en-US" sz="2400" dirty="0"/>
              <a:t> </a:t>
            </a:r>
            <a:r>
              <a:rPr lang="en-US" sz="2400" dirty="0" err="1"/>
              <a:t>közvetlenül</a:t>
            </a:r>
            <a:r>
              <a:rPr lang="en-US" sz="2400" dirty="0"/>
              <a:t>: </a:t>
            </a:r>
            <a:r>
              <a:rPr lang="en-US" sz="2400" dirty="0" err="1"/>
              <a:t>értékesítéshez</a:t>
            </a:r>
            <a:r>
              <a:rPr lang="en-US" sz="2400" dirty="0"/>
              <a:t> </a:t>
            </a:r>
            <a:r>
              <a:rPr lang="en-US" sz="2400" dirty="0" err="1"/>
              <a:t>és</a:t>
            </a:r>
            <a:r>
              <a:rPr lang="en-US" sz="2400" dirty="0"/>
              <a:t> </a:t>
            </a:r>
            <a:r>
              <a:rPr lang="en-US" sz="2400" dirty="0" err="1"/>
              <a:t>anyaggazdálkodáshoz</a:t>
            </a:r>
            <a:endParaRPr lang="en-US" sz="2400" dirty="0"/>
          </a:p>
          <a:p>
            <a:pPr marL="411480" lvl="1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6610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Logisztikai Modulok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11480" lvl="1" indent="0">
              <a:buNone/>
            </a:pPr>
            <a:r>
              <a:rPr lang="en-US" sz="2400" b="1" dirty="0"/>
              <a:t>QM (Quality Management – </a:t>
            </a:r>
            <a:r>
              <a:rPr lang="en-US" sz="2400" b="1" dirty="0" err="1"/>
              <a:t>Minőségbiztosítás</a:t>
            </a:r>
            <a:r>
              <a:rPr lang="en-US" sz="2400" b="1" dirty="0"/>
              <a:t>) </a:t>
            </a:r>
          </a:p>
          <a:p>
            <a:pPr lvl="1"/>
            <a:r>
              <a:rPr lang="hu-HU" sz="2400" dirty="0"/>
              <a:t>M</a:t>
            </a:r>
            <a:r>
              <a:rPr lang="en-US" sz="2400" dirty="0" err="1"/>
              <a:t>inőség</a:t>
            </a:r>
            <a:r>
              <a:rPr lang="en-US" sz="2400" dirty="0"/>
              <a:t> </a:t>
            </a:r>
            <a:r>
              <a:rPr lang="en-US" sz="2400" dirty="0" err="1"/>
              <a:t>tervezés</a:t>
            </a:r>
            <a:r>
              <a:rPr lang="en-US" sz="2400" dirty="0"/>
              <a:t> </a:t>
            </a:r>
            <a:r>
              <a:rPr lang="en-US" sz="2400" dirty="0" err="1"/>
              <a:t>támogatása</a:t>
            </a:r>
            <a:r>
              <a:rPr lang="en-US" sz="2400" dirty="0"/>
              <a:t>, </a:t>
            </a:r>
            <a:r>
              <a:rPr lang="en-US" sz="2400" dirty="0" err="1"/>
              <a:t>felülvizsgálata</a:t>
            </a:r>
            <a:r>
              <a:rPr lang="en-US" sz="2400" dirty="0"/>
              <a:t> </a:t>
            </a:r>
            <a:r>
              <a:rPr lang="en-US" sz="2400" dirty="0" err="1"/>
              <a:t>és</a:t>
            </a:r>
            <a:r>
              <a:rPr lang="en-US" sz="2400" dirty="0"/>
              <a:t> </a:t>
            </a:r>
            <a:r>
              <a:rPr lang="en-US" sz="2400" dirty="0" err="1"/>
              <a:t>ellenőrzése</a:t>
            </a:r>
            <a:endParaRPr lang="hu-HU" sz="2400" dirty="0"/>
          </a:p>
          <a:p>
            <a:pPr lvl="1"/>
            <a:r>
              <a:rPr lang="hu-HU" sz="2400" dirty="0"/>
              <a:t>M</a:t>
            </a:r>
            <a:r>
              <a:rPr lang="en-US" sz="2400" dirty="0" err="1"/>
              <a:t>inőség</a:t>
            </a:r>
            <a:r>
              <a:rPr lang="en-US" sz="2400" dirty="0"/>
              <a:t> </a:t>
            </a:r>
            <a:r>
              <a:rPr lang="en-US" sz="2400" dirty="0" err="1"/>
              <a:t>tanúsítványok</a:t>
            </a:r>
            <a:r>
              <a:rPr lang="en-US" sz="2400" dirty="0"/>
              <a:t> </a:t>
            </a:r>
            <a:r>
              <a:rPr lang="en-US" sz="2400" dirty="0" err="1"/>
              <a:t>kezelése</a:t>
            </a:r>
            <a:r>
              <a:rPr lang="en-US" sz="2400" dirty="0"/>
              <a:t> (ISO9000 </a:t>
            </a:r>
            <a:r>
              <a:rPr lang="en-US" sz="2400" dirty="0" err="1"/>
              <a:t>minőségi</a:t>
            </a:r>
            <a:r>
              <a:rPr lang="en-US" sz="2400" dirty="0"/>
              <a:t> </a:t>
            </a:r>
            <a:r>
              <a:rPr lang="en-US" sz="2400" dirty="0" err="1"/>
              <a:t>szabvány</a:t>
            </a:r>
            <a:r>
              <a:rPr lang="en-US" sz="2400" dirty="0"/>
              <a:t> </a:t>
            </a:r>
            <a:r>
              <a:rPr lang="en-US" sz="2400" dirty="0" err="1"/>
              <a:t>betartásával</a:t>
            </a:r>
            <a:r>
              <a:rPr lang="en-US" sz="2400" dirty="0"/>
              <a:t>) </a:t>
            </a:r>
          </a:p>
          <a:p>
            <a:pPr marL="411480" lvl="1" indent="0">
              <a:buNone/>
            </a:pPr>
            <a:endParaRPr lang="en-US" sz="2400" dirty="0"/>
          </a:p>
          <a:p>
            <a:pPr marL="411480" lvl="1" indent="0">
              <a:buNone/>
            </a:pPr>
            <a:r>
              <a:rPr lang="en-US" sz="2400" b="1" dirty="0"/>
              <a:t>PM (Plant Maintenance – </a:t>
            </a:r>
            <a:r>
              <a:rPr lang="en-US" sz="2400" b="1" dirty="0" err="1"/>
              <a:t>Karbantartás</a:t>
            </a:r>
            <a:r>
              <a:rPr lang="en-US" sz="2400" b="1" dirty="0"/>
              <a:t>) </a:t>
            </a:r>
            <a:endParaRPr lang="hu-HU" sz="2400" b="1" dirty="0"/>
          </a:p>
          <a:p>
            <a:pPr lvl="1"/>
            <a:r>
              <a:rPr lang="hu-HU" sz="2400" dirty="0"/>
              <a:t>M</a:t>
            </a:r>
            <a:r>
              <a:rPr lang="en-US" sz="2400" dirty="0" err="1"/>
              <a:t>egelőző</a:t>
            </a:r>
            <a:r>
              <a:rPr lang="en-US" sz="2400" dirty="0"/>
              <a:t> </a:t>
            </a:r>
            <a:r>
              <a:rPr lang="en-US" sz="2400" dirty="0" err="1"/>
              <a:t>karbantartás</a:t>
            </a:r>
            <a:r>
              <a:rPr lang="en-US" sz="2400" dirty="0"/>
              <a:t> </a:t>
            </a:r>
            <a:r>
              <a:rPr lang="en-US" sz="2400" dirty="0" err="1"/>
              <a:t>támogatása</a:t>
            </a:r>
            <a:endParaRPr lang="hu-HU" sz="2400" dirty="0"/>
          </a:p>
          <a:p>
            <a:pPr lvl="1"/>
            <a:r>
              <a:rPr lang="hu-HU" sz="2400" dirty="0"/>
              <a:t>K</a:t>
            </a:r>
            <a:r>
              <a:rPr lang="en-US" sz="2400" dirty="0" err="1"/>
              <a:t>ieső</a:t>
            </a:r>
            <a:r>
              <a:rPr lang="en-US" sz="2400" dirty="0"/>
              <a:t> </a:t>
            </a:r>
            <a:r>
              <a:rPr lang="en-US" sz="2400" dirty="0" err="1"/>
              <a:t>munkák</a:t>
            </a:r>
            <a:r>
              <a:rPr lang="en-US" sz="2400" dirty="0"/>
              <a:t>, </a:t>
            </a:r>
            <a:r>
              <a:rPr lang="en-US" sz="2400" dirty="0" err="1"/>
              <a:t>ellátási</a:t>
            </a:r>
            <a:r>
              <a:rPr lang="en-US" sz="2400" dirty="0"/>
              <a:t> </a:t>
            </a:r>
            <a:r>
              <a:rPr lang="en-US" sz="2400" dirty="0" err="1"/>
              <a:t>problémák</a:t>
            </a:r>
            <a:r>
              <a:rPr lang="en-US" sz="2400" dirty="0"/>
              <a:t> </a:t>
            </a:r>
            <a:r>
              <a:rPr lang="en-US" sz="2400" dirty="0" err="1"/>
              <a:t>és</a:t>
            </a:r>
            <a:r>
              <a:rPr lang="en-US" sz="2400" dirty="0"/>
              <a:t> a </a:t>
            </a:r>
            <a:r>
              <a:rPr lang="en-US" sz="2400" dirty="0" err="1"/>
              <a:t>karbantartás-megrendelések</a:t>
            </a:r>
            <a:r>
              <a:rPr lang="en-US" sz="2400" dirty="0"/>
              <a:t> </a:t>
            </a:r>
            <a:r>
              <a:rPr lang="en-US" sz="2400" dirty="0" err="1"/>
              <a:t>kezelése</a:t>
            </a:r>
            <a:endParaRPr lang="hu-HU" sz="2400" dirty="0"/>
          </a:p>
          <a:p>
            <a:pPr lvl="1"/>
            <a:r>
              <a:rPr lang="hu-HU" sz="2400" dirty="0"/>
              <a:t>F</a:t>
            </a:r>
            <a:r>
              <a:rPr lang="en-US" sz="2400" dirty="0" err="1"/>
              <a:t>elszerelés</a:t>
            </a:r>
            <a:r>
              <a:rPr lang="en-US" sz="2400" dirty="0"/>
              <a:t> </a:t>
            </a:r>
            <a:r>
              <a:rPr lang="en-US" sz="2400" dirty="0" err="1"/>
              <a:t>és</a:t>
            </a:r>
            <a:r>
              <a:rPr lang="en-US" sz="2400" dirty="0"/>
              <a:t> </a:t>
            </a:r>
            <a:r>
              <a:rPr lang="en-US" sz="2400" dirty="0" err="1"/>
              <a:t>technikai</a:t>
            </a:r>
            <a:r>
              <a:rPr lang="en-US" sz="2400" dirty="0"/>
              <a:t> </a:t>
            </a:r>
            <a:r>
              <a:rPr lang="en-US" sz="2400" dirty="0" err="1"/>
              <a:t>objektumok</a:t>
            </a:r>
            <a:r>
              <a:rPr lang="en-US" sz="2400" dirty="0"/>
              <a:t> </a:t>
            </a:r>
            <a:r>
              <a:rPr lang="en-US" sz="2400" dirty="0" err="1"/>
              <a:t>felügyelete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2369791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Pénzügyi Modulok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11480" lvl="1" indent="0">
              <a:buNone/>
            </a:pPr>
            <a:r>
              <a:rPr lang="hu-HU" sz="2400" dirty="0"/>
              <a:t>Segítik a főkönyvi könyvelést és támogatják a pénzügyi folyamatokat</a:t>
            </a:r>
          </a:p>
          <a:p>
            <a:pPr marL="411480" lvl="1" indent="0">
              <a:buNone/>
            </a:pPr>
            <a:endParaRPr lang="hu-HU" sz="2400" b="1" dirty="0"/>
          </a:p>
          <a:p>
            <a:pPr marL="411480" lvl="1" indent="0">
              <a:buNone/>
            </a:pPr>
            <a:r>
              <a:rPr lang="en-US" sz="2400" b="1" dirty="0"/>
              <a:t>FI (Financial Accounting – </a:t>
            </a:r>
            <a:r>
              <a:rPr lang="en-US" sz="2400" b="1" dirty="0" err="1"/>
              <a:t>Pénzügy</a:t>
            </a:r>
            <a:r>
              <a:rPr lang="en-US" sz="2400" b="1" dirty="0"/>
              <a:t> </a:t>
            </a:r>
            <a:r>
              <a:rPr lang="en-US" sz="2400" b="1" dirty="0" err="1"/>
              <a:t>Számvitel</a:t>
            </a:r>
            <a:r>
              <a:rPr lang="en-US" sz="2400" b="1" dirty="0"/>
              <a:t>)</a:t>
            </a:r>
          </a:p>
          <a:p>
            <a:pPr marL="754380" lvl="1" indent="-342900"/>
            <a:r>
              <a:rPr lang="en-US" sz="2400" dirty="0" err="1"/>
              <a:t>áll</a:t>
            </a:r>
            <a:r>
              <a:rPr lang="en-US" sz="2400" dirty="0"/>
              <a:t> a </a:t>
            </a:r>
            <a:r>
              <a:rPr lang="en-US" sz="2400" dirty="0" err="1"/>
              <a:t>kontrolling</a:t>
            </a:r>
            <a:r>
              <a:rPr lang="en-US" sz="2400" dirty="0"/>
              <a:t> </a:t>
            </a:r>
            <a:r>
              <a:rPr lang="en-US" sz="2400" dirty="0" err="1"/>
              <a:t>és</a:t>
            </a:r>
            <a:r>
              <a:rPr lang="en-US" sz="2400" dirty="0"/>
              <a:t> </a:t>
            </a:r>
            <a:r>
              <a:rPr lang="en-US" sz="2400" dirty="0" err="1"/>
              <a:t>az</a:t>
            </a:r>
            <a:r>
              <a:rPr lang="en-US" sz="2400" dirty="0"/>
              <a:t> </a:t>
            </a:r>
            <a:r>
              <a:rPr lang="en-US" sz="2400" dirty="0" err="1"/>
              <a:t>emberi</a:t>
            </a:r>
            <a:r>
              <a:rPr lang="en-US" sz="2400" dirty="0"/>
              <a:t> </a:t>
            </a:r>
            <a:r>
              <a:rPr lang="en-US" sz="2400" dirty="0" err="1"/>
              <a:t>erőforrás-gazdálkodás</a:t>
            </a:r>
            <a:r>
              <a:rPr lang="en-US" sz="2400" dirty="0"/>
              <a:t> </a:t>
            </a:r>
            <a:r>
              <a:rPr lang="en-US" sz="2400" dirty="0" err="1"/>
              <a:t>modulokpénzügyek</a:t>
            </a:r>
            <a:r>
              <a:rPr lang="en-US" sz="2400" dirty="0"/>
              <a:t> </a:t>
            </a:r>
            <a:r>
              <a:rPr lang="en-US" sz="2400" dirty="0" err="1"/>
              <a:t>és</a:t>
            </a:r>
            <a:r>
              <a:rPr lang="en-US" sz="2400" dirty="0"/>
              <a:t> a </a:t>
            </a:r>
            <a:r>
              <a:rPr lang="en-US" sz="2400" dirty="0" err="1"/>
              <a:t>könyvelések</a:t>
            </a:r>
            <a:r>
              <a:rPr lang="en-US" sz="2400" dirty="0"/>
              <a:t> </a:t>
            </a:r>
            <a:r>
              <a:rPr lang="en-US" sz="2400" dirty="0" err="1"/>
              <a:t>menedzselése</a:t>
            </a:r>
            <a:endParaRPr lang="en-US" sz="2400" dirty="0"/>
          </a:p>
          <a:p>
            <a:pPr marL="754380" lvl="1" indent="-342900"/>
            <a:r>
              <a:rPr lang="en-US" sz="2400" dirty="0" err="1"/>
              <a:t>pénzügyi</a:t>
            </a:r>
            <a:r>
              <a:rPr lang="en-US" sz="2400" dirty="0"/>
              <a:t> </a:t>
            </a:r>
            <a:r>
              <a:rPr lang="en-US" sz="2400" dirty="0" err="1"/>
              <a:t>és</a:t>
            </a:r>
            <a:r>
              <a:rPr lang="en-US" sz="2400" dirty="0"/>
              <a:t> </a:t>
            </a:r>
            <a:r>
              <a:rPr lang="en-US" sz="2400" dirty="0" err="1"/>
              <a:t>számviteli</a:t>
            </a:r>
            <a:r>
              <a:rPr lang="en-US" sz="2400" dirty="0"/>
              <a:t> </a:t>
            </a:r>
            <a:r>
              <a:rPr lang="en-US" sz="2400" dirty="0" err="1"/>
              <a:t>információk</a:t>
            </a:r>
            <a:r>
              <a:rPr lang="en-US" sz="2400" dirty="0"/>
              <a:t> </a:t>
            </a:r>
            <a:r>
              <a:rPr lang="en-US" sz="2400" dirty="0" err="1"/>
              <a:t>kezelése</a:t>
            </a:r>
            <a:endParaRPr lang="en-US" sz="2400" dirty="0"/>
          </a:p>
          <a:p>
            <a:pPr marL="754380" lvl="1" indent="-342900"/>
            <a:r>
              <a:rPr lang="en-US" sz="2400" dirty="0" err="1"/>
              <a:t>valós</a:t>
            </a:r>
            <a:r>
              <a:rPr lang="en-US" sz="2400" dirty="0"/>
              <a:t> </a:t>
            </a:r>
            <a:r>
              <a:rPr lang="en-US" sz="2400" dirty="0" err="1"/>
              <a:t>időben</a:t>
            </a:r>
            <a:r>
              <a:rPr lang="en-US" sz="2400" dirty="0"/>
              <a:t> </a:t>
            </a:r>
            <a:r>
              <a:rPr lang="en-US" sz="2400" dirty="0" err="1"/>
              <a:t>bevételi</a:t>
            </a:r>
            <a:r>
              <a:rPr lang="en-US" sz="2400" dirty="0"/>
              <a:t> </a:t>
            </a:r>
            <a:r>
              <a:rPr lang="en-US" sz="2400" dirty="0" err="1"/>
              <a:t>és</a:t>
            </a:r>
            <a:r>
              <a:rPr lang="en-US" sz="2400" dirty="0"/>
              <a:t> </a:t>
            </a:r>
            <a:r>
              <a:rPr lang="en-US" sz="2400" dirty="0" err="1"/>
              <a:t>kiadási</a:t>
            </a:r>
            <a:r>
              <a:rPr lang="en-US" sz="2400" dirty="0"/>
              <a:t> </a:t>
            </a:r>
            <a:r>
              <a:rPr lang="en-US" sz="2400" dirty="0" err="1"/>
              <a:t>kimutatásokat</a:t>
            </a:r>
            <a:r>
              <a:rPr lang="en-US" sz="2400" dirty="0"/>
              <a:t> </a:t>
            </a:r>
            <a:r>
              <a:rPr lang="en-US" sz="2400" dirty="0" err="1"/>
              <a:t>készít</a:t>
            </a:r>
            <a:endParaRPr lang="en-US" sz="2400" dirty="0"/>
          </a:p>
          <a:p>
            <a:pPr marL="754380" lvl="1" indent="-342900"/>
            <a:r>
              <a:rPr lang="en-US" sz="2400" dirty="0" err="1"/>
              <a:t>kapcsolatban</a:t>
            </a:r>
            <a:r>
              <a:rPr lang="en-US" sz="2400" dirty="0"/>
              <a:t> </a:t>
            </a:r>
            <a:r>
              <a:rPr lang="en-US" sz="2400" dirty="0" err="1"/>
              <a:t>kal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0966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FI komponensek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400" dirty="0"/>
              <a:t>FI-AP: </a:t>
            </a:r>
            <a:r>
              <a:rPr lang="hu-HU" sz="2400" dirty="0" err="1"/>
              <a:t>Accounts</a:t>
            </a:r>
            <a:r>
              <a:rPr lang="hu-HU" sz="2400" dirty="0"/>
              <a:t> </a:t>
            </a:r>
            <a:r>
              <a:rPr lang="hu-HU" sz="2400" dirty="0" err="1"/>
              <a:t>payable</a:t>
            </a:r>
            <a:r>
              <a:rPr lang="hu-HU" sz="2400" dirty="0"/>
              <a:t> (szállítók) </a:t>
            </a:r>
          </a:p>
          <a:p>
            <a:r>
              <a:rPr lang="hu-HU" sz="2400" dirty="0"/>
              <a:t>FI-AR: </a:t>
            </a:r>
            <a:r>
              <a:rPr lang="hu-HU" sz="2400" dirty="0" err="1"/>
              <a:t>Accounts</a:t>
            </a:r>
            <a:r>
              <a:rPr lang="hu-HU" sz="2400" dirty="0"/>
              <a:t> </a:t>
            </a:r>
            <a:r>
              <a:rPr lang="hu-HU" sz="2400" dirty="0" err="1"/>
              <a:t>receivable</a:t>
            </a:r>
            <a:r>
              <a:rPr lang="hu-HU" sz="2400" dirty="0"/>
              <a:t> (vevők) </a:t>
            </a:r>
          </a:p>
          <a:p>
            <a:r>
              <a:rPr lang="hu-HU" sz="2400" dirty="0"/>
              <a:t>FI-AA: </a:t>
            </a:r>
            <a:r>
              <a:rPr lang="hu-HU" sz="2400" dirty="0" err="1"/>
              <a:t>Asset</a:t>
            </a:r>
            <a:r>
              <a:rPr lang="hu-HU" sz="2400" dirty="0"/>
              <a:t> accounting (tárgyi eszköz) </a:t>
            </a:r>
          </a:p>
          <a:p>
            <a:r>
              <a:rPr lang="hu-HU" sz="2400" dirty="0"/>
              <a:t>FI-GL: General </a:t>
            </a:r>
            <a:r>
              <a:rPr lang="hu-HU" sz="2400" dirty="0" err="1"/>
              <a:t>ledger</a:t>
            </a:r>
            <a:r>
              <a:rPr lang="hu-HU" sz="2400" dirty="0"/>
              <a:t> accounting </a:t>
            </a:r>
          </a:p>
          <a:p>
            <a:r>
              <a:rPr lang="hu-HU" sz="2400" dirty="0"/>
              <a:t>FI-LC: </a:t>
            </a:r>
            <a:r>
              <a:rPr lang="hu-HU" sz="2400" dirty="0" err="1"/>
              <a:t>Consolidations</a:t>
            </a:r>
            <a:r>
              <a:rPr lang="hu-HU" sz="2400" dirty="0"/>
              <a:t> </a:t>
            </a:r>
          </a:p>
          <a:p>
            <a:r>
              <a:rPr lang="hu-HU" sz="2400" dirty="0"/>
              <a:t>FI-SL: </a:t>
            </a:r>
            <a:r>
              <a:rPr lang="hu-HU" sz="2400" dirty="0" err="1"/>
              <a:t>Special</a:t>
            </a:r>
            <a:r>
              <a:rPr lang="hu-HU" sz="2400" dirty="0"/>
              <a:t> </a:t>
            </a:r>
            <a:r>
              <a:rPr lang="hu-HU" sz="2400" dirty="0" err="1"/>
              <a:t>purpose</a:t>
            </a:r>
            <a:r>
              <a:rPr lang="hu-HU" sz="2400" dirty="0"/>
              <a:t> </a:t>
            </a:r>
            <a:r>
              <a:rPr lang="hu-HU" sz="2400" dirty="0" err="1"/>
              <a:t>ledger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17146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Pénzügyi Modulok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11480" lvl="1" indent="0">
              <a:buNone/>
            </a:pPr>
            <a:r>
              <a:rPr lang="en-US" sz="2400" b="1" dirty="0"/>
              <a:t>CO (Controlling – </a:t>
            </a:r>
            <a:r>
              <a:rPr lang="en-US" sz="2400" b="1" dirty="0" err="1"/>
              <a:t>Kontrolling</a:t>
            </a:r>
            <a:r>
              <a:rPr lang="en-US" sz="2400" b="1" dirty="0"/>
              <a:t>)</a:t>
            </a:r>
          </a:p>
          <a:p>
            <a:pPr marL="754380" lvl="1" indent="-342900"/>
            <a:r>
              <a:rPr lang="en-US" sz="2400" dirty="0" err="1"/>
              <a:t>gazdasági</a:t>
            </a:r>
            <a:r>
              <a:rPr lang="en-US" sz="2400" dirty="0"/>
              <a:t> </a:t>
            </a:r>
            <a:r>
              <a:rPr lang="en-US" sz="2400" dirty="0" err="1"/>
              <a:t>és</a:t>
            </a:r>
            <a:r>
              <a:rPr lang="en-US" sz="2400" dirty="0"/>
              <a:t> </a:t>
            </a:r>
            <a:r>
              <a:rPr lang="en-US" sz="2400" dirty="0" err="1"/>
              <a:t>stratégiai</a:t>
            </a:r>
            <a:r>
              <a:rPr lang="en-US" sz="2400" dirty="0"/>
              <a:t> </a:t>
            </a:r>
            <a:r>
              <a:rPr lang="en-US" sz="2400" dirty="0" err="1"/>
              <a:t>döntések</a:t>
            </a:r>
            <a:r>
              <a:rPr lang="en-US" sz="2400" dirty="0"/>
              <a:t> </a:t>
            </a:r>
            <a:r>
              <a:rPr lang="en-US" sz="2400" dirty="0" err="1"/>
              <a:t>meghozatalának</a:t>
            </a:r>
            <a:r>
              <a:rPr lang="en-US" sz="2400" dirty="0"/>
              <a:t> </a:t>
            </a:r>
            <a:r>
              <a:rPr lang="en-US" sz="2400" dirty="0" err="1"/>
              <a:t>támogatása</a:t>
            </a:r>
            <a:endParaRPr lang="en-US" sz="2400" dirty="0"/>
          </a:p>
          <a:p>
            <a:pPr marL="754380" lvl="1" indent="-342900"/>
            <a:r>
              <a:rPr lang="en-US" sz="2400" dirty="0"/>
              <a:t>a </a:t>
            </a:r>
            <a:r>
              <a:rPr lang="en-US" sz="2400" dirty="0" err="1"/>
              <a:t>költségek</a:t>
            </a:r>
            <a:r>
              <a:rPr lang="en-US" sz="2400" dirty="0"/>
              <a:t> </a:t>
            </a:r>
            <a:r>
              <a:rPr lang="en-US" sz="2400" dirty="0" err="1"/>
              <a:t>irányítása</a:t>
            </a:r>
            <a:r>
              <a:rPr lang="en-US" sz="2400" dirty="0"/>
              <a:t> </a:t>
            </a:r>
            <a:r>
              <a:rPr lang="en-US" sz="2400" dirty="0" err="1"/>
              <a:t>és</a:t>
            </a:r>
            <a:r>
              <a:rPr lang="en-US" sz="2400" dirty="0"/>
              <a:t> a </a:t>
            </a:r>
            <a:r>
              <a:rPr lang="en-US" sz="2400" dirty="0" err="1"/>
              <a:t>jövedelmezőség</a:t>
            </a:r>
            <a:r>
              <a:rPr lang="en-US" sz="2400" dirty="0"/>
              <a:t> </a:t>
            </a:r>
            <a:r>
              <a:rPr lang="en-US" sz="2400" dirty="0" err="1"/>
              <a:t>elemzése</a:t>
            </a:r>
            <a:endParaRPr lang="en-US" sz="2400" dirty="0"/>
          </a:p>
          <a:p>
            <a:pPr marL="754380" lvl="1" indent="-342900"/>
            <a:r>
              <a:rPr lang="en-US" sz="2400" dirty="0"/>
              <a:t>a </a:t>
            </a:r>
            <a:r>
              <a:rPr lang="en-US" sz="2400" dirty="0" err="1"/>
              <a:t>költség</a:t>
            </a:r>
            <a:r>
              <a:rPr lang="en-US" sz="2400" dirty="0"/>
              <a:t>, a </a:t>
            </a:r>
            <a:r>
              <a:rPr lang="en-US" sz="2400" dirty="0" err="1"/>
              <a:t>költséghely</a:t>
            </a:r>
            <a:r>
              <a:rPr lang="en-US" sz="2400" dirty="0"/>
              <a:t> </a:t>
            </a:r>
            <a:r>
              <a:rPr lang="en-US" sz="2400" dirty="0" err="1"/>
              <a:t>és</a:t>
            </a:r>
            <a:r>
              <a:rPr lang="en-US" sz="2400" dirty="0"/>
              <a:t> </a:t>
            </a:r>
            <a:r>
              <a:rPr lang="en-US" sz="2400" dirty="0" err="1"/>
              <a:t>az</a:t>
            </a:r>
            <a:r>
              <a:rPr lang="en-US" sz="2400" dirty="0"/>
              <a:t> </a:t>
            </a:r>
            <a:r>
              <a:rPr lang="en-US" sz="2400" dirty="0" err="1"/>
              <a:t>árbevétel</a:t>
            </a:r>
            <a:r>
              <a:rPr lang="en-US" sz="2400" dirty="0"/>
              <a:t> </a:t>
            </a:r>
            <a:r>
              <a:rPr lang="en-US" sz="2400" dirty="0" err="1"/>
              <a:t>számításának</a:t>
            </a:r>
            <a:r>
              <a:rPr lang="en-US" sz="2400" dirty="0"/>
              <a:t> </a:t>
            </a:r>
            <a:r>
              <a:rPr lang="en-US" sz="2400" dirty="0" err="1"/>
              <a:t>segítése</a:t>
            </a:r>
            <a:endParaRPr lang="en-US" sz="2400" dirty="0"/>
          </a:p>
          <a:p>
            <a:pPr marL="754380" lvl="1" indent="-342900"/>
            <a:r>
              <a:rPr lang="en-US" sz="2400" dirty="0" err="1"/>
              <a:t>lehetővé</a:t>
            </a:r>
            <a:r>
              <a:rPr lang="en-US" sz="2400" dirty="0"/>
              <a:t> </a:t>
            </a:r>
            <a:r>
              <a:rPr lang="en-US" sz="2400" dirty="0" err="1"/>
              <a:t>teszi</a:t>
            </a:r>
            <a:r>
              <a:rPr lang="en-US" sz="2400" dirty="0"/>
              <a:t> a </a:t>
            </a:r>
            <a:r>
              <a:rPr lang="en-US" sz="2400" dirty="0" err="1"/>
              <a:t>tevékenységalapú</a:t>
            </a:r>
            <a:r>
              <a:rPr lang="en-US" sz="2400" dirty="0"/>
              <a:t> </a:t>
            </a:r>
            <a:r>
              <a:rPr lang="en-US" sz="2400" dirty="0" err="1"/>
              <a:t>kalkulációt</a:t>
            </a:r>
            <a:r>
              <a:rPr lang="en-US" sz="2400" dirty="0"/>
              <a:t> </a:t>
            </a:r>
            <a:r>
              <a:rPr lang="en-US" sz="2400" dirty="0" err="1"/>
              <a:t>és</a:t>
            </a:r>
            <a:r>
              <a:rPr lang="en-US" sz="2400" dirty="0"/>
              <a:t> a </a:t>
            </a:r>
            <a:r>
              <a:rPr lang="en-US" sz="2400" dirty="0" err="1"/>
              <a:t>forgalom</a:t>
            </a:r>
            <a:r>
              <a:rPr lang="en-US" sz="2400" dirty="0"/>
              <a:t> </a:t>
            </a:r>
            <a:r>
              <a:rPr lang="en-US" sz="2400" dirty="0" err="1"/>
              <a:t>elemzését</a:t>
            </a:r>
            <a:r>
              <a:rPr lang="en-US" sz="2400" dirty="0"/>
              <a:t>.</a:t>
            </a:r>
            <a:endParaRPr lang="hu-HU" sz="2400" dirty="0"/>
          </a:p>
          <a:p>
            <a:pPr marL="411480" lvl="1" indent="0">
              <a:buNone/>
            </a:pPr>
            <a:endParaRPr lang="en-US" sz="2400" dirty="0"/>
          </a:p>
          <a:p>
            <a:pPr lvl="1"/>
            <a:r>
              <a:rPr lang="en-US" sz="2400" dirty="0"/>
              <a:t>CO-ABC: Activity-based costing</a:t>
            </a:r>
            <a:r>
              <a:rPr lang="hu-HU" sz="2400" dirty="0"/>
              <a:t> (aktivitás alapú költség)</a:t>
            </a:r>
          </a:p>
          <a:p>
            <a:pPr lvl="1"/>
            <a:r>
              <a:rPr lang="en-US" sz="2400" dirty="0"/>
              <a:t>CO-OM: Overhead cost control </a:t>
            </a:r>
            <a:r>
              <a:rPr lang="hu-HU" sz="2400" dirty="0"/>
              <a:t>(önköltség ellenőrzés)</a:t>
            </a:r>
          </a:p>
          <a:p>
            <a:pPr lvl="1"/>
            <a:r>
              <a:rPr lang="en-US" sz="2400" dirty="0"/>
              <a:t>CO-PA: Sales and profitability analysis</a:t>
            </a:r>
            <a:r>
              <a:rPr lang="hu-HU" sz="2400" dirty="0"/>
              <a:t> (eladási és profitabilitási analízis)</a:t>
            </a:r>
          </a:p>
          <a:p>
            <a:pPr lvl="1"/>
            <a:r>
              <a:rPr lang="en-US" sz="2400" dirty="0"/>
              <a:t>CO-PC: Product cost controlling</a:t>
            </a:r>
            <a:r>
              <a:rPr lang="hu-HU" sz="2400" dirty="0"/>
              <a:t> (termék költség ellenőrzés)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3684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Pénzügyi Modulok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11480" lvl="1" indent="0">
              <a:buNone/>
            </a:pPr>
            <a:r>
              <a:rPr lang="en-US" sz="2400" b="1" dirty="0"/>
              <a:t>TR (Treasury – </a:t>
            </a:r>
            <a:r>
              <a:rPr lang="en-US" sz="2400" b="1" dirty="0" err="1"/>
              <a:t>Pénzügyi</a:t>
            </a:r>
            <a:r>
              <a:rPr lang="en-US" sz="2400" b="1" dirty="0"/>
              <a:t> </a:t>
            </a:r>
            <a:r>
              <a:rPr lang="en-US" sz="2400" b="1" dirty="0" err="1"/>
              <a:t>menedzsment</a:t>
            </a:r>
            <a:r>
              <a:rPr lang="en-US" sz="2400" b="1" dirty="0"/>
              <a:t>)</a:t>
            </a:r>
          </a:p>
          <a:p>
            <a:pPr marL="754380" lvl="1" indent="-342900"/>
            <a:r>
              <a:rPr lang="en-US" sz="2400" dirty="0" err="1"/>
              <a:t>költségvetés</a:t>
            </a:r>
            <a:r>
              <a:rPr lang="en-US" sz="2400" dirty="0"/>
              <a:t> </a:t>
            </a:r>
            <a:r>
              <a:rPr lang="en-US" sz="2400" dirty="0" err="1"/>
              <a:t>elemzése</a:t>
            </a:r>
            <a:endParaRPr lang="en-US" sz="2400" dirty="0"/>
          </a:p>
          <a:p>
            <a:pPr marL="754380" lvl="1" indent="-342900"/>
            <a:r>
              <a:rPr lang="en-US" sz="2400" dirty="0" err="1"/>
              <a:t>számlakimutatások</a:t>
            </a:r>
            <a:r>
              <a:rPr lang="en-US" sz="2400" dirty="0"/>
              <a:t> </a:t>
            </a:r>
            <a:r>
              <a:rPr lang="en-US" sz="2400" dirty="0" err="1"/>
              <a:t>feldolgozása</a:t>
            </a:r>
            <a:endParaRPr lang="en-US" sz="2400" dirty="0"/>
          </a:p>
          <a:p>
            <a:pPr marL="754380" lvl="1" indent="-342900"/>
            <a:r>
              <a:rPr lang="en-US" sz="2400" dirty="0" err="1"/>
              <a:t>pénzügyi</a:t>
            </a:r>
            <a:r>
              <a:rPr lang="en-US" sz="2400" dirty="0"/>
              <a:t> </a:t>
            </a:r>
            <a:r>
              <a:rPr lang="en-US" sz="2400" dirty="0" err="1"/>
              <a:t>menedzsment</a:t>
            </a:r>
            <a:r>
              <a:rPr lang="en-US" sz="2400" dirty="0"/>
              <a:t>, </a:t>
            </a:r>
            <a:r>
              <a:rPr lang="en-US" sz="2400" dirty="0" err="1"/>
              <a:t>pü-i</a:t>
            </a:r>
            <a:r>
              <a:rPr lang="en-US" sz="2400" dirty="0"/>
              <a:t> </a:t>
            </a:r>
            <a:r>
              <a:rPr lang="en-US" sz="2400" dirty="0" err="1"/>
              <a:t>folyamatok</a:t>
            </a:r>
            <a:r>
              <a:rPr lang="en-US" sz="2400" dirty="0"/>
              <a:t>, </a:t>
            </a:r>
            <a:r>
              <a:rPr lang="en-US" sz="2400" dirty="0" err="1"/>
              <a:t>kölcsönök</a:t>
            </a:r>
            <a:r>
              <a:rPr lang="en-US" sz="2400" dirty="0"/>
              <a:t> </a:t>
            </a:r>
            <a:r>
              <a:rPr lang="en-US" sz="2400" dirty="0" err="1"/>
              <a:t>és</a:t>
            </a:r>
            <a:r>
              <a:rPr lang="en-US" sz="2400" dirty="0"/>
              <a:t> </a:t>
            </a:r>
            <a:r>
              <a:rPr lang="en-US" sz="2400" dirty="0" err="1"/>
              <a:t>piaci</a:t>
            </a:r>
            <a:r>
              <a:rPr lang="en-US" sz="2400" dirty="0"/>
              <a:t> </a:t>
            </a:r>
            <a:r>
              <a:rPr lang="en-US" sz="2400" dirty="0" err="1"/>
              <a:t>kockázatok</a:t>
            </a:r>
            <a:r>
              <a:rPr lang="en-US" sz="2400" dirty="0"/>
              <a:t> </a:t>
            </a:r>
            <a:r>
              <a:rPr lang="en-US" sz="2400" dirty="0" err="1"/>
              <a:t>kezelése</a:t>
            </a:r>
            <a:endParaRPr lang="hu-HU" sz="2400" dirty="0"/>
          </a:p>
          <a:p>
            <a:pPr marL="411480" lvl="1" indent="0">
              <a:buNone/>
            </a:pPr>
            <a:endParaRPr lang="hu-HU" sz="2400" dirty="0"/>
          </a:p>
          <a:p>
            <a:pPr lvl="1"/>
            <a:r>
              <a:rPr lang="en-US" sz="2400" dirty="0"/>
              <a:t>TR-CM: Cash management</a:t>
            </a:r>
            <a:endParaRPr lang="hu-HU" sz="2400" dirty="0"/>
          </a:p>
          <a:p>
            <a:pPr lvl="1"/>
            <a:r>
              <a:rPr lang="en-US" sz="2400" dirty="0"/>
              <a:t>TR-FM: Funds management</a:t>
            </a:r>
            <a:endParaRPr lang="hu-HU" sz="2400" dirty="0"/>
          </a:p>
          <a:p>
            <a:pPr lvl="1"/>
            <a:r>
              <a:rPr lang="en-US" sz="2400" dirty="0"/>
              <a:t>TR-TM: Treasury </a:t>
            </a:r>
            <a:r>
              <a:rPr lang="en-US" sz="2400" dirty="0" err="1"/>
              <a:t>managent</a:t>
            </a:r>
            <a:endParaRPr lang="hu-HU" sz="2400" dirty="0"/>
          </a:p>
          <a:p>
            <a:pPr lvl="1"/>
            <a:r>
              <a:rPr lang="en-US" sz="2400" dirty="0"/>
              <a:t>TR-MRM: Market Risk </a:t>
            </a:r>
            <a:r>
              <a:rPr lang="en-US" sz="2400" dirty="0" err="1"/>
              <a:t>Managemen</a:t>
            </a:r>
            <a:r>
              <a:rPr lang="hu-HU" sz="2400" dirty="0"/>
              <a:t>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65990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I. előadás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hu-HU" sz="2400" dirty="0"/>
              <a:t>Bemutatkozás</a:t>
            </a:r>
          </a:p>
          <a:p>
            <a:pPr lvl="0"/>
            <a:endParaRPr lang="hu-HU" sz="2400" dirty="0"/>
          </a:p>
          <a:p>
            <a:pPr lvl="0"/>
            <a:r>
              <a:rPr lang="hu-HU" sz="2400" dirty="0"/>
              <a:t>Célok, elvárások, szabályok</a:t>
            </a:r>
          </a:p>
          <a:p>
            <a:pPr lvl="0"/>
            <a:r>
              <a:rPr lang="hu-HU" sz="2400" dirty="0"/>
              <a:t>Hasznos előismeretek</a:t>
            </a:r>
            <a:endParaRPr lang="en-US" sz="2400" dirty="0"/>
          </a:p>
          <a:p>
            <a:pPr lvl="0"/>
            <a:endParaRPr lang="hu-HU" sz="2400" dirty="0"/>
          </a:p>
          <a:p>
            <a:pPr lvl="0"/>
            <a:r>
              <a:rPr lang="hu-HU" sz="2400" dirty="0"/>
              <a:t>Előadás</a:t>
            </a:r>
          </a:p>
          <a:p>
            <a:pPr lvl="1"/>
            <a:r>
              <a:rPr lang="hu-HU" sz="2000" dirty="0"/>
              <a:t>SAP történeti áttekintés</a:t>
            </a:r>
          </a:p>
          <a:p>
            <a:pPr lvl="1"/>
            <a:r>
              <a:rPr lang="hu-HU" sz="2000" dirty="0"/>
              <a:t>SAP R/3 rendszer magas szintű felépítése</a:t>
            </a:r>
            <a:endParaRPr lang="en-US" sz="2000" dirty="0"/>
          </a:p>
          <a:p>
            <a:pPr lvl="1"/>
            <a:r>
              <a:rPr lang="hu-HU" sz="2000" dirty="0"/>
              <a:t>SAP modulok</a:t>
            </a:r>
          </a:p>
          <a:p>
            <a:pPr lvl="1"/>
            <a:r>
              <a:rPr lang="hu-HU" sz="2000" dirty="0"/>
              <a:t>SAP architektúra</a:t>
            </a:r>
          </a:p>
          <a:p>
            <a:pPr lvl="1"/>
            <a:endParaRPr lang="hu-HU" sz="2000" dirty="0"/>
          </a:p>
          <a:p>
            <a:pPr lvl="1"/>
            <a:endParaRPr lang="en-US" sz="2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943D0B6-AD07-45C5-9E04-7EFAF64CE042}"/>
              </a:ext>
            </a:extLst>
          </p:cNvPr>
          <p:cNvSpPr/>
          <p:nvPr/>
        </p:nvSpPr>
        <p:spPr>
          <a:xfrm>
            <a:off x="1097280" y="1845734"/>
            <a:ext cx="4998720" cy="400316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444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Pénzügyi Modulok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11480" lvl="1" indent="0">
              <a:buNone/>
            </a:pPr>
            <a:r>
              <a:rPr lang="en-US" sz="2400" b="1" dirty="0"/>
              <a:t>PS (Project Systems – </a:t>
            </a:r>
            <a:r>
              <a:rPr lang="en-US" sz="2400" b="1" dirty="0" err="1"/>
              <a:t>Projektrendszer</a:t>
            </a:r>
            <a:r>
              <a:rPr lang="en-US" sz="2400" b="1" dirty="0"/>
              <a:t>)</a:t>
            </a:r>
          </a:p>
          <a:p>
            <a:pPr marL="411480" lvl="1" indent="0">
              <a:buNone/>
            </a:pPr>
            <a:r>
              <a:rPr lang="en-US" sz="2400" dirty="0" err="1"/>
              <a:t>Projekttervezés</a:t>
            </a:r>
            <a:r>
              <a:rPr lang="en-US" sz="2400" dirty="0"/>
              <a:t> </a:t>
            </a:r>
            <a:r>
              <a:rPr lang="en-US" sz="2400" dirty="0" err="1"/>
              <a:t>és</a:t>
            </a:r>
            <a:r>
              <a:rPr lang="en-US" sz="2400" dirty="0"/>
              <a:t> –</a:t>
            </a:r>
            <a:r>
              <a:rPr lang="en-US" sz="2400" dirty="0" err="1"/>
              <a:t>végrehajtás</a:t>
            </a:r>
            <a:endParaRPr lang="en-US" sz="2400" dirty="0"/>
          </a:p>
          <a:p>
            <a:pPr marL="411480" lvl="1" indent="0">
              <a:buNone/>
            </a:pPr>
            <a:r>
              <a:rPr lang="en-US" sz="2400" dirty="0" err="1"/>
              <a:t>Nyomonkövetés</a:t>
            </a:r>
            <a:r>
              <a:rPr lang="en-US" sz="2400" dirty="0"/>
              <a:t> </a:t>
            </a:r>
            <a:r>
              <a:rPr lang="en-US" sz="2400" dirty="0" err="1"/>
              <a:t>és</a:t>
            </a:r>
            <a:r>
              <a:rPr lang="en-US" sz="2400" dirty="0"/>
              <a:t> </a:t>
            </a:r>
            <a:r>
              <a:rPr lang="en-US" sz="2400" dirty="0" err="1"/>
              <a:t>ellenőrzés</a:t>
            </a:r>
            <a:endParaRPr lang="en-US" sz="2400" dirty="0"/>
          </a:p>
          <a:p>
            <a:pPr marL="411480" lvl="1" indent="0">
              <a:buNone/>
            </a:pPr>
            <a:endParaRPr lang="en-US" sz="2400" dirty="0"/>
          </a:p>
          <a:p>
            <a:pPr marL="411480" lvl="1" indent="0">
              <a:buNone/>
            </a:pPr>
            <a:r>
              <a:rPr lang="en-US" sz="2400" b="1" dirty="0"/>
              <a:t>IM (Investment Management – </a:t>
            </a:r>
            <a:r>
              <a:rPr lang="en-US" sz="2400" b="1" dirty="0" err="1"/>
              <a:t>Beruházás</a:t>
            </a:r>
            <a:r>
              <a:rPr lang="en-US" sz="2400" b="1" dirty="0"/>
              <a:t> </a:t>
            </a:r>
            <a:r>
              <a:rPr lang="en-US" sz="2400" b="1" dirty="0" err="1"/>
              <a:t>menedzsment</a:t>
            </a:r>
            <a:r>
              <a:rPr lang="en-US" sz="2400" b="1" dirty="0"/>
              <a:t>)</a:t>
            </a:r>
          </a:p>
          <a:p>
            <a:pPr marL="411480" lvl="1" indent="0">
              <a:buNone/>
            </a:pPr>
            <a:r>
              <a:rPr lang="en-US" sz="2400" dirty="0" err="1"/>
              <a:t>Költségvetés</a:t>
            </a:r>
            <a:r>
              <a:rPr lang="en-US" sz="2400" dirty="0"/>
              <a:t> </a:t>
            </a:r>
            <a:r>
              <a:rPr lang="en-US" sz="2400" dirty="0" err="1"/>
              <a:t>kezelése</a:t>
            </a:r>
            <a:r>
              <a:rPr lang="en-US" sz="2400" dirty="0"/>
              <a:t> </a:t>
            </a:r>
            <a:r>
              <a:rPr lang="en-US" sz="2400" dirty="0" err="1"/>
              <a:t>és</a:t>
            </a:r>
            <a:r>
              <a:rPr lang="en-US" sz="2400" dirty="0"/>
              <a:t> </a:t>
            </a:r>
            <a:r>
              <a:rPr lang="en-US" sz="2400" dirty="0" err="1"/>
              <a:t>tervezése</a:t>
            </a:r>
            <a:r>
              <a:rPr lang="en-US" sz="2400" dirty="0"/>
              <a:t>, </a:t>
            </a:r>
            <a:r>
              <a:rPr lang="en-US" sz="2400" dirty="0" err="1"/>
              <a:t>beruházásokhoz</a:t>
            </a:r>
            <a:r>
              <a:rPr lang="en-US" sz="2400" dirty="0"/>
              <a:t> </a:t>
            </a:r>
            <a:r>
              <a:rPr lang="en-US" sz="2400" dirty="0" err="1"/>
              <a:t>kapcsolódó</a:t>
            </a:r>
            <a:r>
              <a:rPr lang="en-US" sz="2400" dirty="0"/>
              <a:t> </a:t>
            </a:r>
            <a:r>
              <a:rPr lang="en-US" sz="2400" dirty="0" err="1"/>
              <a:t>programok</a:t>
            </a:r>
            <a:r>
              <a:rPr lang="en-US" sz="2400" dirty="0"/>
              <a:t> </a:t>
            </a:r>
            <a:r>
              <a:rPr lang="en-US" sz="2400" dirty="0" err="1"/>
              <a:t>kezelése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96195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Emberi erőforrások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11480" lvl="1" indent="0">
              <a:buNone/>
            </a:pPr>
            <a:r>
              <a:rPr lang="en-US" sz="2400" b="1" dirty="0"/>
              <a:t>HR</a:t>
            </a:r>
            <a:r>
              <a:rPr lang="hu-HU" sz="2400" b="1" dirty="0"/>
              <a:t> (Human </a:t>
            </a:r>
            <a:r>
              <a:rPr lang="hu-HU" sz="2400" b="1" dirty="0" err="1"/>
              <a:t>Resources</a:t>
            </a:r>
            <a:r>
              <a:rPr lang="hu-HU" sz="2400" b="1" dirty="0"/>
              <a:t> – Emberi erőforrások)</a:t>
            </a:r>
            <a:endParaRPr lang="en-US" sz="2400" b="1" dirty="0"/>
          </a:p>
          <a:p>
            <a:pPr marL="411480" lvl="1" indent="0">
              <a:buNone/>
            </a:pPr>
            <a:r>
              <a:rPr lang="hu-HU" sz="2400" dirty="0"/>
              <a:t>S</a:t>
            </a:r>
            <a:r>
              <a:rPr lang="en-US" sz="2400" dirty="0" err="1"/>
              <a:t>zemélyzet</a:t>
            </a:r>
            <a:r>
              <a:rPr lang="en-US" sz="2400" dirty="0"/>
              <a:t> </a:t>
            </a:r>
            <a:r>
              <a:rPr lang="en-US" sz="2400" dirty="0" err="1"/>
              <a:t>kezelésével</a:t>
            </a:r>
            <a:r>
              <a:rPr lang="en-US" sz="2400" dirty="0"/>
              <a:t> </a:t>
            </a:r>
            <a:r>
              <a:rPr lang="en-US" sz="2400" dirty="0" err="1"/>
              <a:t>járó</a:t>
            </a:r>
            <a:r>
              <a:rPr lang="en-US" sz="2400" dirty="0"/>
              <a:t> </a:t>
            </a:r>
            <a:r>
              <a:rPr lang="en-US" sz="2400" dirty="0" err="1"/>
              <a:t>adminisztrációs</a:t>
            </a:r>
            <a:r>
              <a:rPr lang="en-US" sz="2400" dirty="0"/>
              <a:t> </a:t>
            </a:r>
            <a:r>
              <a:rPr lang="en-US" sz="2400" dirty="0" err="1"/>
              <a:t>tevékenységek</a:t>
            </a:r>
            <a:r>
              <a:rPr lang="en-US" sz="2400" dirty="0"/>
              <a:t> (</a:t>
            </a:r>
            <a:r>
              <a:rPr lang="en-US" sz="2400" dirty="0" err="1"/>
              <a:t>felvételtől</a:t>
            </a:r>
            <a:r>
              <a:rPr lang="en-US" sz="2400" dirty="0"/>
              <a:t> a </a:t>
            </a:r>
            <a:r>
              <a:rPr lang="en-US" sz="2400" dirty="0" err="1"/>
              <a:t>bérszámfejtésig</a:t>
            </a:r>
            <a:r>
              <a:rPr lang="en-US" sz="2400" dirty="0"/>
              <a:t>)</a:t>
            </a:r>
          </a:p>
          <a:p>
            <a:pPr marL="411480" lvl="1" indent="0">
              <a:buNone/>
            </a:pPr>
            <a:endParaRPr lang="hu-HU" sz="2400" dirty="0"/>
          </a:p>
          <a:p>
            <a:pPr marL="411480" lvl="1" indent="0">
              <a:buNone/>
            </a:pPr>
            <a:r>
              <a:rPr lang="hu-HU" sz="2400" dirty="0"/>
              <a:t>J</a:t>
            </a:r>
            <a:r>
              <a:rPr lang="en-US" sz="2400" dirty="0" err="1"/>
              <a:t>uttatások</a:t>
            </a:r>
            <a:r>
              <a:rPr lang="en-US" sz="2400" dirty="0"/>
              <a:t>, </a:t>
            </a:r>
            <a:r>
              <a:rPr lang="en-US" sz="2400" dirty="0" err="1"/>
              <a:t>utazási</a:t>
            </a:r>
            <a:r>
              <a:rPr lang="en-US" sz="2400" dirty="0"/>
              <a:t> </a:t>
            </a:r>
            <a:r>
              <a:rPr lang="en-US" sz="2400" dirty="0" err="1"/>
              <a:t>költségek</a:t>
            </a:r>
            <a:r>
              <a:rPr lang="en-US" sz="2400" dirty="0"/>
              <a:t> </a:t>
            </a:r>
            <a:r>
              <a:rPr lang="en-US" sz="2400" dirty="0" err="1"/>
              <a:t>kezelése</a:t>
            </a:r>
            <a:r>
              <a:rPr lang="en-US" sz="2400" dirty="0"/>
              <a:t>, </a:t>
            </a:r>
            <a:r>
              <a:rPr lang="en-US" sz="2400" dirty="0" err="1"/>
              <a:t>személyzeti</a:t>
            </a:r>
            <a:r>
              <a:rPr lang="en-US" sz="2400" dirty="0"/>
              <a:t> </a:t>
            </a:r>
            <a:r>
              <a:rPr lang="en-US" sz="2400" dirty="0" err="1"/>
              <a:t>időbeosztás</a:t>
            </a:r>
            <a:endParaRPr lang="en-US" sz="2400" dirty="0"/>
          </a:p>
          <a:p>
            <a:pPr marL="411480" lvl="1" indent="0">
              <a:buNone/>
            </a:pPr>
            <a:r>
              <a:rPr lang="en-US" sz="2400" dirty="0" err="1"/>
              <a:t>állásgazdálkodás</a:t>
            </a:r>
            <a:r>
              <a:rPr lang="en-US" sz="2400" dirty="0"/>
              <a:t>, </a:t>
            </a:r>
            <a:r>
              <a:rPr lang="en-US" sz="2400" dirty="0" err="1"/>
              <a:t>vezetői</a:t>
            </a:r>
            <a:r>
              <a:rPr lang="en-US" sz="2400" dirty="0"/>
              <a:t> </a:t>
            </a:r>
            <a:r>
              <a:rPr lang="en-US" sz="2400" dirty="0" err="1"/>
              <a:t>információk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58255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Megjegyzés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400" dirty="0"/>
              <a:t>A tantárgy keretein belül az egyes modulok által megvalósított funkciókat, modelleket részletesebben nem tárgyaljuk.</a:t>
            </a:r>
          </a:p>
          <a:p>
            <a:r>
              <a:rPr lang="hu-HU" sz="2400" dirty="0"/>
              <a:t>Bővebben: </a:t>
            </a:r>
            <a:r>
              <a:rPr lang="hu-HU" sz="2400" dirty="0">
                <a:hlinkClick r:id="rId2"/>
              </a:rPr>
              <a:t>https://training.sap.com/</a:t>
            </a:r>
            <a:r>
              <a:rPr lang="hu-HU" sz="2400" dirty="0"/>
              <a:t> </a:t>
            </a:r>
          </a:p>
          <a:p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1815446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Iparági megoldások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sz="2400" dirty="0"/>
              <a:t>Az SAP </a:t>
            </a:r>
            <a:r>
              <a:rPr lang="hu-HU" sz="2400" dirty="0" err="1"/>
              <a:t>modularizált</a:t>
            </a:r>
            <a:r>
              <a:rPr lang="hu-HU" sz="2400" dirty="0"/>
              <a:t> egységein kívül iparági megoldásokat is kínál</a:t>
            </a:r>
          </a:p>
          <a:p>
            <a:r>
              <a:rPr lang="hu-HU" sz="2400" dirty="0"/>
              <a:t>Az iparági megoldások egyes modulok testre szabását és egyéb, iparág specifikus kiterjesztéseket tartalmaz</a:t>
            </a:r>
          </a:p>
          <a:p>
            <a:endParaRPr lang="hu-HU" sz="2400" dirty="0"/>
          </a:p>
          <a:p>
            <a:r>
              <a:rPr lang="hu-HU" sz="2400" dirty="0"/>
              <a:t>25 iparági megoldás</a:t>
            </a:r>
          </a:p>
          <a:p>
            <a:pPr lvl="1"/>
            <a:r>
              <a:rPr lang="hu-HU" sz="2000" dirty="0"/>
              <a:t>Vegyipar</a:t>
            </a:r>
          </a:p>
          <a:p>
            <a:pPr lvl="1"/>
            <a:r>
              <a:rPr lang="hu-HU" sz="2000" dirty="0"/>
              <a:t>Autóipar</a:t>
            </a:r>
          </a:p>
          <a:p>
            <a:pPr lvl="1"/>
            <a:r>
              <a:rPr lang="hu-HU" sz="2000" dirty="0"/>
              <a:t>Légi és védelmi</a:t>
            </a:r>
          </a:p>
          <a:p>
            <a:pPr lvl="1"/>
            <a:r>
              <a:rPr lang="hu-HU" sz="2000" dirty="0" err="1"/>
              <a:t>High-tech</a:t>
            </a:r>
            <a:endParaRPr lang="hu-HU" sz="2000" dirty="0"/>
          </a:p>
          <a:p>
            <a:pPr lvl="1"/>
            <a:r>
              <a:rPr lang="hu-HU" sz="2000" dirty="0"/>
              <a:t>Stb.</a:t>
            </a:r>
            <a:br>
              <a:rPr lang="hu-HU" sz="2000" dirty="0"/>
            </a:br>
            <a:endParaRPr lang="hu-HU" sz="2400" i="1" dirty="0"/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1833" y="2824420"/>
            <a:ext cx="4123210" cy="30558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20835" y="5880303"/>
            <a:ext cx="4944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1600" i="1" dirty="0"/>
              <a:t>Forrás: https://www.sap.com/industries.html#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05441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Üzleti megoldások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hu-HU" sz="2800" dirty="0"/>
              <a:t>Üzleti feladatok és problémák megoldására adott implementáció</a:t>
            </a:r>
          </a:p>
          <a:p>
            <a:pPr lvl="1"/>
            <a:r>
              <a:rPr lang="hu-HU" sz="2400" dirty="0"/>
              <a:t>SAP alapszolgáltatások + 1-N SAP modul támogatott folyamat</a:t>
            </a:r>
          </a:p>
          <a:p>
            <a:pPr lvl="1"/>
            <a:r>
              <a:rPr lang="hu-HU" sz="2400" dirty="0"/>
              <a:t>+</a:t>
            </a:r>
          </a:p>
          <a:p>
            <a:pPr lvl="1"/>
            <a:r>
              <a:rPr lang="hu-HU" sz="2400" dirty="0"/>
              <a:t>Rendszer konfigurálás (</a:t>
            </a:r>
            <a:r>
              <a:rPr lang="hu-HU" sz="2400" dirty="0" err="1"/>
              <a:t>Customizing</a:t>
            </a:r>
            <a:r>
              <a:rPr lang="hu-HU" sz="2400" dirty="0"/>
              <a:t>)</a:t>
            </a:r>
          </a:p>
          <a:p>
            <a:pPr lvl="1"/>
            <a:r>
              <a:rPr lang="hu-HU" sz="2400" dirty="0"/>
              <a:t>+</a:t>
            </a:r>
          </a:p>
          <a:p>
            <a:pPr lvl="1"/>
            <a:r>
              <a:rPr lang="hu-HU" sz="2400" dirty="0"/>
              <a:t>Opcionálisan BPR (Business </a:t>
            </a:r>
            <a:r>
              <a:rPr lang="hu-HU" sz="2400" dirty="0" err="1"/>
              <a:t>Process</a:t>
            </a:r>
            <a:r>
              <a:rPr lang="hu-HU" sz="2400" dirty="0"/>
              <a:t> </a:t>
            </a:r>
            <a:r>
              <a:rPr lang="hu-HU" sz="2400" dirty="0" err="1"/>
              <a:t>Reengineering</a:t>
            </a:r>
            <a:r>
              <a:rPr lang="hu-HU" sz="2400" dirty="0"/>
              <a:t>)</a:t>
            </a:r>
          </a:p>
          <a:p>
            <a:pPr lvl="1"/>
            <a:r>
              <a:rPr lang="hu-HU" sz="2400" dirty="0"/>
              <a:t>+</a:t>
            </a:r>
          </a:p>
          <a:p>
            <a:pPr lvl="1"/>
            <a:r>
              <a:rPr lang="hu-HU" sz="2400" dirty="0"/>
              <a:t>Opcionálisan kiterjesztések, egyedi implementációk</a:t>
            </a:r>
          </a:p>
          <a:p>
            <a:pPr lvl="1"/>
            <a:r>
              <a:rPr lang="hu-HU" sz="2400" dirty="0"/>
              <a:t>+</a:t>
            </a:r>
          </a:p>
          <a:p>
            <a:pPr lvl="1"/>
            <a:r>
              <a:rPr lang="hu-HU" sz="2400" dirty="0"/>
              <a:t>Oktatás</a:t>
            </a:r>
            <a:endParaRPr lang="en-US" sz="2400" dirty="0"/>
          </a:p>
        </p:txBody>
      </p:sp>
      <p:pic>
        <p:nvPicPr>
          <p:cNvPr id="6" name="Content Placeholder 3" descr="4_Layers">
            <a:extLst>
              <a:ext uri="{FF2B5EF4-FFF2-40B4-BE49-F238E27FC236}">
                <a16:creationId xmlns:a16="http://schemas.microsoft.com/office/drawing/2014/main" id="{FA84A0CE-1C6A-C3F8-FF28-E894138394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5454" y="4287091"/>
            <a:ext cx="1966546" cy="1996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4FA78E5-02E9-71E1-2213-A866D69FE664}"/>
              </a:ext>
            </a:extLst>
          </p:cNvPr>
          <p:cNvSpPr/>
          <p:nvPr/>
        </p:nvSpPr>
        <p:spPr>
          <a:xfrm>
            <a:off x="10223695" y="4500230"/>
            <a:ext cx="1863969" cy="528388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246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Architektúra</a:t>
            </a:r>
            <a:endParaRPr lang="en-US" dirty="0"/>
          </a:p>
        </p:txBody>
      </p:sp>
      <p:pic>
        <p:nvPicPr>
          <p:cNvPr id="3074" name="Picture 2" descr="https://www.agileconnection.com/sites/default/files/article/2017/software-architec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565" y="1955101"/>
            <a:ext cx="5679830" cy="4057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4939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4C539-7850-4F37-8B21-D38AAA941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Fundamental</a:t>
            </a:r>
            <a:r>
              <a:rPr lang="hu-HU" dirty="0"/>
              <a:t> Modelling </a:t>
            </a:r>
            <a:r>
              <a:rPr lang="hu-HU" dirty="0" err="1"/>
              <a:t>Concepts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119CFD-F0C1-4392-BF2A-3311E587D3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4998720" cy="4023360"/>
          </a:xfrm>
        </p:spPr>
        <p:txBody>
          <a:bodyPr>
            <a:normAutofit/>
          </a:bodyPr>
          <a:lstStyle/>
          <a:p>
            <a:r>
              <a:rPr lang="en-US" sz="2400" dirty="0">
                <a:hlinkClick r:id="rId2"/>
              </a:rPr>
              <a:t>http://www.fmc-modeling.org/</a:t>
            </a:r>
            <a:endParaRPr lang="hu-HU" sz="2400" dirty="0"/>
          </a:p>
          <a:p>
            <a:r>
              <a:rPr lang="hu-HU" sz="2400" dirty="0"/>
              <a:t>UML alapelvein épülő, de azt kiegészítő eszközkészlet.</a:t>
            </a:r>
          </a:p>
          <a:p>
            <a:r>
              <a:rPr lang="hu-HU" sz="2400" dirty="0"/>
              <a:t>A tárgy keretein belül a diagram típusok egy részét fogjuk használni.</a:t>
            </a:r>
            <a:endParaRPr lang="en-US" sz="2400" dirty="0"/>
          </a:p>
          <a:p>
            <a:endParaRPr lang="en-US" sz="2400" dirty="0"/>
          </a:p>
        </p:txBody>
      </p:sp>
      <p:pic>
        <p:nvPicPr>
          <p:cNvPr id="4" name="Picture 6" descr="Képtalálatok a következőre: fundamental modeling concepts: effective communication of it systems">
            <a:extLst>
              <a:ext uri="{FF2B5EF4-FFF2-40B4-BE49-F238E27FC236}">
                <a16:creationId xmlns:a16="http://schemas.microsoft.com/office/drawing/2014/main" id="{303CC498-4528-43D7-9CAE-AA0743DB8E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223" y="2408833"/>
            <a:ext cx="2783428" cy="3460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2946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3F497-741B-4139-9697-F24CBC4EA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Blokk diagram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882FB1-E3B2-4A14-86CE-14C907998B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800" dirty="0"/>
              <a:t>A rendszer kompozíciós struktúráját írja le</a:t>
            </a:r>
          </a:p>
          <a:p>
            <a:r>
              <a:rPr lang="hu-HU" sz="2800" dirty="0"/>
              <a:t>Nem ad viselkedési leírást</a:t>
            </a:r>
          </a:p>
          <a:p>
            <a:endParaRPr lang="hu-HU" sz="2800" dirty="0"/>
          </a:p>
          <a:p>
            <a:r>
              <a:rPr lang="hu-HU" sz="2800" dirty="0"/>
              <a:t>Fő építőelemei:</a:t>
            </a:r>
          </a:p>
          <a:p>
            <a:pPr lvl="1"/>
            <a:r>
              <a:rPr lang="hu-HU" sz="2400" dirty="0"/>
              <a:t>Ágens - </a:t>
            </a:r>
            <a:r>
              <a:rPr lang="hu-HU" sz="2400" dirty="0" err="1"/>
              <a:t>Agent</a:t>
            </a:r>
            <a:endParaRPr lang="hu-HU" sz="2400" dirty="0"/>
          </a:p>
          <a:p>
            <a:pPr lvl="1"/>
            <a:r>
              <a:rPr lang="hu-HU" sz="2400" dirty="0"/>
              <a:t>Tároló - Storage</a:t>
            </a:r>
          </a:p>
          <a:p>
            <a:pPr lvl="1"/>
            <a:r>
              <a:rPr lang="hu-HU" sz="2400" dirty="0"/>
              <a:t>Csatorna - </a:t>
            </a:r>
            <a:r>
              <a:rPr lang="hu-HU" sz="2400" dirty="0" err="1"/>
              <a:t>Channel</a:t>
            </a:r>
            <a:endParaRPr lang="en-US" sz="24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02576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1F1B1-ED3C-4EEC-873B-0FC52B94D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Blokk diagram - Ágensek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F88105-B552-4514-9FB1-0BF32BBEFC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OnlineShop-agents.BD.emf" descr="Figures\BlockDiagrams\OnlineShop-agents.BD.emf">
            <a:extLst>
              <a:ext uri="{FF2B5EF4-FFF2-40B4-BE49-F238E27FC236}">
                <a16:creationId xmlns:a16="http://schemas.microsoft.com/office/drawing/2014/main" id="{EEB7E4B8-8B4D-4455-B408-5A4A2983B989}"/>
              </a:ext>
            </a:extLst>
          </p:cNvPr>
          <p:cNvPicPr>
            <a:picLocks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3309210" y="1883897"/>
            <a:ext cx="5634540" cy="3947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263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51B2F-656B-4F93-8C9C-6E455C246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Blokk diagram - ágensek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63F299-70AD-43B4-8A8A-C44D549CB0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800" dirty="0"/>
              <a:t>A rendszer aktív komponensei</a:t>
            </a:r>
          </a:p>
          <a:p>
            <a:r>
              <a:rPr lang="hu-HU" sz="2800" dirty="0"/>
              <a:t>Egy ágens</a:t>
            </a:r>
          </a:p>
          <a:p>
            <a:pPr lvl="1"/>
            <a:r>
              <a:rPr lang="hu-HU" sz="2400" dirty="0"/>
              <a:t> Információt dolgoz fel</a:t>
            </a:r>
          </a:p>
          <a:p>
            <a:pPr lvl="1"/>
            <a:r>
              <a:rPr lang="hu-HU" sz="2400" dirty="0"/>
              <a:t>Tárolóba adatot ír, vagy tárolóból adatot olvas</a:t>
            </a:r>
          </a:p>
          <a:p>
            <a:pPr lvl="1"/>
            <a:r>
              <a:rPr lang="hu-HU" sz="2400" dirty="0"/>
              <a:t>Két ágens csatornákon keresztül kommunikál</a:t>
            </a:r>
          </a:p>
          <a:p>
            <a:pPr lvl="1"/>
            <a:r>
              <a:rPr lang="hu-HU" sz="2400" dirty="0"/>
              <a:t>Ágens lehet ember, hardver vagy program</a:t>
            </a:r>
            <a:endParaRPr lang="en-US" sz="2400" dirty="0"/>
          </a:p>
          <a:p>
            <a:endParaRPr lang="en-US" sz="2800" dirty="0"/>
          </a:p>
        </p:txBody>
      </p:sp>
      <p:pic>
        <p:nvPicPr>
          <p:cNvPr id="4" name="agents_BD.emf" descr="Figures\BlockDiagrams\agents_BD.vsd">
            <a:extLst>
              <a:ext uri="{FF2B5EF4-FFF2-40B4-BE49-F238E27FC236}">
                <a16:creationId xmlns:a16="http://schemas.microsoft.com/office/drawing/2014/main" id="{F135EEFE-BA52-4CE2-91C0-5C15B867DA49}"/>
              </a:ext>
            </a:extLst>
          </p:cNvPr>
          <p:cNvPicPr>
            <a:picLocks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8142062" y="2405848"/>
            <a:ext cx="2952658" cy="292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92667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Bemutatkozás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hu-HU" dirty="0"/>
              <a:t>Mihály Krisztián</a:t>
            </a:r>
          </a:p>
          <a:p>
            <a:pPr lvl="1"/>
            <a:r>
              <a:rPr lang="en-GB" dirty="0" err="1">
                <a:hlinkClick r:id="rId3"/>
              </a:rPr>
              <a:t>krisztian.mihaly</a:t>
            </a:r>
            <a:r>
              <a:rPr lang="hu-HU" dirty="0">
                <a:hlinkClick r:id="rId3"/>
              </a:rPr>
              <a:t>@uni-miskolc.hu</a:t>
            </a:r>
          </a:p>
          <a:p>
            <a:pPr lvl="1"/>
            <a:r>
              <a:rPr lang="hu-HU" dirty="0">
                <a:hlinkClick r:id="rId4"/>
              </a:rPr>
              <a:t>krisztian.mihaly@sap.com</a:t>
            </a:r>
            <a:r>
              <a:rPr lang="hu-HU" dirty="0"/>
              <a:t> </a:t>
            </a:r>
          </a:p>
          <a:p>
            <a:pPr marL="411480" lvl="1" indent="0">
              <a:buNone/>
            </a:pPr>
            <a:endParaRPr lang="hu-HU" dirty="0"/>
          </a:p>
          <a:p>
            <a:r>
              <a:rPr lang="hu-HU" dirty="0"/>
              <a:t>Konzultációs lehetőségek</a:t>
            </a:r>
          </a:p>
          <a:p>
            <a:pPr lvl="1"/>
            <a:r>
              <a:rPr lang="hu-HU" dirty="0"/>
              <a:t>Személyes konzultáció (Informatika épület)</a:t>
            </a:r>
          </a:p>
          <a:p>
            <a:pPr lvl="1"/>
            <a:r>
              <a:rPr lang="hu-HU" dirty="0"/>
              <a:t>E-mail</a:t>
            </a:r>
          </a:p>
        </p:txBody>
      </p:sp>
    </p:spTree>
    <p:extLst>
      <p:ext uri="{BB962C8B-B14F-4D97-AF65-F5344CB8AC3E}">
        <p14:creationId xmlns:p14="http://schemas.microsoft.com/office/powerpoint/2010/main" val="68262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B1D65-6D1A-4793-8670-E34EA9200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Blokk diagram - Tárolók</a:t>
            </a:r>
            <a:endParaRPr lang="en-US" dirty="0"/>
          </a:p>
        </p:txBody>
      </p:sp>
      <p:pic>
        <p:nvPicPr>
          <p:cNvPr id="4" name="OnlineShop-storages.BD.emf" descr="Figures\BlockDiagrams\OnlineShop-storages.BD.emf">
            <a:extLst>
              <a:ext uri="{FF2B5EF4-FFF2-40B4-BE49-F238E27FC236}">
                <a16:creationId xmlns:a16="http://schemas.microsoft.com/office/drawing/2014/main" id="{7CB8ABC1-0D8B-4D2B-98C6-30E3C4008ED9}"/>
              </a:ext>
            </a:extLst>
          </p:cNvPr>
          <p:cNvPicPr>
            <a:picLocks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2911875" y="1845734"/>
            <a:ext cx="5834033" cy="4131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31424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35A9A-1028-41F2-9A16-FAF7B86FA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Blokk diagram - Tárolók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C7483B-5EDB-4B02-867D-711DD0192C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800" dirty="0"/>
              <a:t>A tárolók passzív elemek</a:t>
            </a:r>
          </a:p>
          <a:p>
            <a:r>
              <a:rPr lang="hu-HU" sz="2800" dirty="0"/>
              <a:t>A tároló</a:t>
            </a:r>
          </a:p>
          <a:p>
            <a:pPr lvl="1"/>
            <a:r>
              <a:rPr lang="hu-HU" sz="2400" dirty="0"/>
              <a:t>Információt tárol</a:t>
            </a:r>
          </a:p>
          <a:p>
            <a:pPr lvl="1"/>
            <a:r>
              <a:rPr lang="hu-HU" sz="2400" dirty="0"/>
              <a:t>Ágensek írják és olvassák</a:t>
            </a:r>
          </a:p>
          <a:p>
            <a:pPr lvl="1"/>
            <a:r>
              <a:rPr lang="hu-HU" sz="2400" dirty="0"/>
              <a:t>Használható információátadásra</a:t>
            </a:r>
          </a:p>
          <a:p>
            <a:r>
              <a:rPr lang="hu-HU" sz="2800" dirty="0"/>
              <a:t>Például: tábla, fájlrendszer, asztal, adatbázis, stb.</a:t>
            </a:r>
          </a:p>
          <a:p>
            <a:endParaRPr lang="en-US" sz="2800" dirty="0"/>
          </a:p>
          <a:p>
            <a:endParaRPr lang="en-US" sz="2800" dirty="0"/>
          </a:p>
        </p:txBody>
      </p:sp>
      <p:pic>
        <p:nvPicPr>
          <p:cNvPr id="4" name="storages_BD.emf" descr="Figures\BlockDiagrams\storages_BD.vsd">
            <a:extLst>
              <a:ext uri="{FF2B5EF4-FFF2-40B4-BE49-F238E27FC236}">
                <a16:creationId xmlns:a16="http://schemas.microsoft.com/office/drawing/2014/main" id="{793766CE-A3BC-4808-8174-87BC10BD7DAF}"/>
              </a:ext>
            </a:extLst>
          </p:cNvPr>
          <p:cNvPicPr>
            <a:picLocks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7758164" y="2199303"/>
            <a:ext cx="3336556" cy="1784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47544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D67EB-7FB2-436F-8647-6A865ADD6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Blokk diagram – Csatornák és hozzáférések</a:t>
            </a:r>
            <a:endParaRPr lang="en-US" dirty="0"/>
          </a:p>
        </p:txBody>
      </p:sp>
      <p:pic>
        <p:nvPicPr>
          <p:cNvPr id="4" name="OnlineShop-channel+access.BD.emf" descr="Figures\BlockDiagrams\OnlineShop-channel+access.BD.emf">
            <a:extLst>
              <a:ext uri="{FF2B5EF4-FFF2-40B4-BE49-F238E27FC236}">
                <a16:creationId xmlns:a16="http://schemas.microsoft.com/office/drawing/2014/main" id="{AF491398-7ED0-487A-A3AB-D167DBEA5DDE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r:link="rId3" cstate="print"/>
          <a:stretch>
            <a:fillRect/>
          </a:stretch>
        </p:blipFill>
        <p:spPr bwMode="auto">
          <a:xfrm>
            <a:off x="3316819" y="1935040"/>
            <a:ext cx="5760731" cy="402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56715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BFCDA-66F4-4244-AB33-7F77FA48D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Blokk diagram – Csatornák és hozzáférések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29CDC5-5971-4B0B-A86A-E29B1F38E1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sz="2800" dirty="0"/>
              <a:t>A csatornák passzív elemek</a:t>
            </a:r>
          </a:p>
          <a:p>
            <a:pPr lvl="1"/>
            <a:r>
              <a:rPr lang="hu-HU" sz="2400" dirty="0"/>
              <a:t>Adatot továbbítanak, de nem dolgozzák azt fel</a:t>
            </a:r>
          </a:p>
          <a:p>
            <a:pPr lvl="1"/>
            <a:r>
              <a:rPr lang="hu-HU" sz="2400" dirty="0"/>
              <a:t>Ágensek között létezik</a:t>
            </a:r>
          </a:p>
          <a:p>
            <a:pPr lvl="1"/>
            <a:r>
              <a:rPr lang="hu-HU" sz="2400" dirty="0"/>
              <a:t>Lehetnek egy-, illetve kétirányúak</a:t>
            </a:r>
          </a:p>
          <a:p>
            <a:endParaRPr lang="hu-HU" sz="2800" dirty="0"/>
          </a:p>
          <a:p>
            <a:pPr marL="0" indent="0">
              <a:buNone/>
            </a:pPr>
            <a:r>
              <a:rPr lang="hu-HU" sz="2800" dirty="0"/>
              <a:t>Hozzáférések</a:t>
            </a:r>
          </a:p>
          <a:p>
            <a:pPr lvl="1"/>
            <a:r>
              <a:rPr lang="hu-HU" sz="2400" dirty="0"/>
              <a:t>Az ágensek hozzáférése a tárolóhoz</a:t>
            </a:r>
          </a:p>
          <a:p>
            <a:pPr lvl="1"/>
            <a:r>
              <a:rPr lang="hu-HU" sz="2400" dirty="0"/>
              <a:t>Lehet csak írás, csak olvasás, vagy módosítás</a:t>
            </a:r>
            <a:endParaRPr lang="en-US" sz="2400" dirty="0"/>
          </a:p>
          <a:p>
            <a:endParaRPr lang="en-US" sz="2800" dirty="0"/>
          </a:p>
        </p:txBody>
      </p:sp>
      <p:pic>
        <p:nvPicPr>
          <p:cNvPr id="4" name="channels_BD.emf" descr="Figures\BlockDiagrams\channels_BD.vsd">
            <a:extLst>
              <a:ext uri="{FF2B5EF4-FFF2-40B4-BE49-F238E27FC236}">
                <a16:creationId xmlns:a16="http://schemas.microsoft.com/office/drawing/2014/main" id="{E4D73744-22AC-4674-9526-EA2679D0F736}"/>
              </a:ext>
            </a:extLst>
          </p:cNvPr>
          <p:cNvPicPr>
            <a:picLocks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7909475" y="2040274"/>
            <a:ext cx="3067050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accessArcs_BD.emf" descr="Figures\BlockDiagrams\accessArcs_BD.vsd">
            <a:extLst>
              <a:ext uri="{FF2B5EF4-FFF2-40B4-BE49-F238E27FC236}">
                <a16:creationId xmlns:a16="http://schemas.microsoft.com/office/drawing/2014/main" id="{BAD5246E-4ED5-487E-BF58-EDE65A7E9389}"/>
              </a:ext>
            </a:extLst>
          </p:cNvPr>
          <p:cNvPicPr>
            <a:picLocks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7010505" y="4005802"/>
            <a:ext cx="4084215" cy="158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6">
            <a:extLst>
              <a:ext uri="{FF2B5EF4-FFF2-40B4-BE49-F238E27FC236}">
                <a16:creationId xmlns:a16="http://schemas.microsoft.com/office/drawing/2014/main" id="{F2DCAD16-0D47-440F-B5A5-803DF9F5506C}"/>
              </a:ext>
            </a:extLst>
          </p:cNvPr>
          <p:cNvSpPr>
            <a:spLocks noChangeArrowheads="1"/>
          </p:cNvSpPr>
          <p:nvPr/>
        </p:nvSpPr>
        <p:spPr bwMode="gray">
          <a:xfrm>
            <a:off x="7724301" y="3819632"/>
            <a:ext cx="952500" cy="2049462"/>
          </a:xfrm>
          <a:prstGeom prst="rect">
            <a:avLst/>
          </a:prstGeom>
          <a:solidFill>
            <a:srgbClr val="FFFFFF">
              <a:alpha val="59999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D8BEF90D-492F-49C9-BA05-9F5242364FEF}"/>
              </a:ext>
            </a:extLst>
          </p:cNvPr>
          <p:cNvSpPr>
            <a:spLocks noChangeArrowheads="1"/>
          </p:cNvSpPr>
          <p:nvPr/>
        </p:nvSpPr>
        <p:spPr bwMode="gray">
          <a:xfrm>
            <a:off x="9447756" y="3819632"/>
            <a:ext cx="1805132" cy="1328160"/>
          </a:xfrm>
          <a:prstGeom prst="rect">
            <a:avLst/>
          </a:prstGeom>
          <a:solidFill>
            <a:srgbClr val="FFFFFF">
              <a:alpha val="59999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088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E7BA1-8E42-421B-8F54-A8CD45771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Kérés/válasz csatornák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A8431F-CAC5-479A-83CF-AA96FF54FD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sz="2400" dirty="0"/>
              <a:t>2 résztvevő ágenst jeleznek</a:t>
            </a:r>
          </a:p>
          <a:p>
            <a:pPr>
              <a:buFontTx/>
              <a:buChar char="-"/>
            </a:pPr>
            <a:r>
              <a:rPr lang="hu-HU" sz="2400" dirty="0"/>
              <a:t>Egy kliens</a:t>
            </a:r>
          </a:p>
          <a:p>
            <a:pPr>
              <a:buFontTx/>
              <a:buChar char="-"/>
            </a:pPr>
            <a:r>
              <a:rPr lang="hu-HU" sz="2400" dirty="0"/>
              <a:t>Egy szerver</a:t>
            </a:r>
          </a:p>
          <a:p>
            <a:pPr>
              <a:buFontTx/>
              <a:buChar char="-"/>
            </a:pPr>
            <a:endParaRPr lang="hu-HU" sz="2400" dirty="0"/>
          </a:p>
          <a:p>
            <a:pPr marL="0" indent="0">
              <a:buNone/>
            </a:pPr>
            <a:r>
              <a:rPr lang="hu-HU" sz="2400" dirty="0"/>
              <a:t>A csatornán két üzenettípust különböztethetünk meg:</a:t>
            </a:r>
          </a:p>
          <a:p>
            <a:pPr>
              <a:buFontTx/>
              <a:buChar char="-"/>
            </a:pPr>
            <a:r>
              <a:rPr lang="hu-HU" sz="2400" dirty="0"/>
              <a:t>Kérés</a:t>
            </a:r>
          </a:p>
          <a:p>
            <a:pPr>
              <a:buFontTx/>
              <a:buChar char="-"/>
            </a:pPr>
            <a:r>
              <a:rPr lang="hu-HU" sz="2400" dirty="0"/>
              <a:t>Válasz</a:t>
            </a:r>
            <a:endParaRPr lang="en-US" sz="2400" dirty="0"/>
          </a:p>
          <a:p>
            <a:endParaRPr lang="en-US" sz="2400" dirty="0"/>
          </a:p>
        </p:txBody>
      </p:sp>
      <p:pic>
        <p:nvPicPr>
          <p:cNvPr id="4" name="request-response-channel_BD.emf" descr="Figures\BlockDiagrams\request-response-channel_BD.vsd">
            <a:extLst>
              <a:ext uri="{FF2B5EF4-FFF2-40B4-BE49-F238E27FC236}">
                <a16:creationId xmlns:a16="http://schemas.microsoft.com/office/drawing/2014/main" id="{D4FD104E-59B9-4CD0-8BAF-AAEC526DCB05}"/>
              </a:ext>
            </a:extLst>
          </p:cNvPr>
          <p:cNvPicPr>
            <a:picLocks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6838619" y="1917408"/>
            <a:ext cx="4256101" cy="172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69239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3947A-0C56-4877-8123-E86A4034F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Példányok jelölése (…)</a:t>
            </a:r>
            <a:endParaRPr lang="en-US" dirty="0"/>
          </a:p>
        </p:txBody>
      </p:sp>
      <p:pic>
        <p:nvPicPr>
          <p:cNvPr id="4" name="the_3_dots_BD.emf" descr="Figures\BlockDiagrams\the_3_dots_BD.vsd">
            <a:extLst>
              <a:ext uri="{FF2B5EF4-FFF2-40B4-BE49-F238E27FC236}">
                <a16:creationId xmlns:a16="http://schemas.microsoft.com/office/drawing/2014/main" id="{2AD9AD5A-261D-4B27-A459-9E3B159813EA}"/>
              </a:ext>
            </a:extLst>
          </p:cNvPr>
          <p:cNvPicPr>
            <a:picLocks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3764132" y="2068563"/>
            <a:ext cx="4864963" cy="357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76450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3E2C9-7645-483E-9730-D7D5EE653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Csoportosítás, árnyékolás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099E69-6398-4D64-B3DA-0AC5D3F2C0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5347908" cy="4023360"/>
          </a:xfrm>
        </p:spPr>
        <p:txBody>
          <a:bodyPr>
            <a:normAutofit/>
          </a:bodyPr>
          <a:lstStyle/>
          <a:p>
            <a:r>
              <a:rPr lang="hu-HU" sz="2800" dirty="0"/>
              <a:t>Az ágenseket és tárolókat csoportosíthatjuk</a:t>
            </a:r>
          </a:p>
          <a:p>
            <a:pPr lvl="1"/>
            <a:r>
              <a:rPr lang="hu-HU" sz="2400" dirty="0"/>
              <a:t>Ábra egyszerűsítése</a:t>
            </a:r>
          </a:p>
          <a:p>
            <a:pPr lvl="1"/>
            <a:r>
              <a:rPr lang="hu-HU" sz="2400" dirty="0"/>
              <a:t>Jobb áttekinthetőség</a:t>
            </a:r>
            <a:br>
              <a:rPr lang="hu-HU" sz="2400" dirty="0"/>
            </a:br>
            <a:endParaRPr lang="hu-HU" sz="2800" dirty="0"/>
          </a:p>
          <a:p>
            <a:r>
              <a:rPr lang="hu-HU" sz="2800" dirty="0"/>
              <a:t>Árnyékolás</a:t>
            </a:r>
          </a:p>
          <a:p>
            <a:pPr lvl="1"/>
            <a:r>
              <a:rPr lang="hu-HU" sz="2400" dirty="0"/>
              <a:t>A különböző típusú elemeket árnyékolással logikai csoportba szervezhetjük</a:t>
            </a:r>
            <a:endParaRPr lang="en-US" sz="2400" dirty="0"/>
          </a:p>
          <a:p>
            <a:endParaRPr lang="en-US" sz="2800" dirty="0"/>
          </a:p>
        </p:txBody>
      </p:sp>
      <p:pic>
        <p:nvPicPr>
          <p:cNvPr id="4" name="grouping-resolved_BD.emf" descr="Figures\BlockDiagrams\grouping-resolved_BD.vsd">
            <a:extLst>
              <a:ext uri="{FF2B5EF4-FFF2-40B4-BE49-F238E27FC236}">
                <a16:creationId xmlns:a16="http://schemas.microsoft.com/office/drawing/2014/main" id="{F918E752-D196-4D41-BE60-D3255DD3AB9A}"/>
              </a:ext>
            </a:extLst>
          </p:cNvPr>
          <p:cNvPicPr>
            <a:picLocks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7336515" y="1845734"/>
            <a:ext cx="3931887" cy="1544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Figures\BlockDiagrams\shading_example_BD.vsd">
            <a:extLst>
              <a:ext uri="{FF2B5EF4-FFF2-40B4-BE49-F238E27FC236}">
                <a16:creationId xmlns:a16="http://schemas.microsoft.com/office/drawing/2014/main" id="{5CC1D33F-E91C-40BA-9A00-DA584510C7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7332955" y="4124590"/>
            <a:ext cx="2937630" cy="202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32205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A8FBA-CEE3-467C-AD81-8D495F951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Blokk diagramm – 1. feladat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CBCE19-FB18-4CF1-BDDA-B1E6008071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400" dirty="0"/>
              <a:t>Egy újság online olvasói az újság cikkeit WWW-t használva tudják a böngészőiken olvasni.</a:t>
            </a:r>
          </a:p>
          <a:p>
            <a:r>
              <a:rPr lang="hu-HU" sz="2400" dirty="0"/>
              <a:t>Egy cikkíró egy standard HTTP szervert (szoftver) használ a cikkek publikálására. A szervernek közvetlen hozzáférése van a cikkek statikus tartalmához (képek, CSS, stb.)</a:t>
            </a:r>
          </a:p>
          <a:p>
            <a:r>
              <a:rPr lang="hu-HU" sz="2400" dirty="0"/>
              <a:t>A cikkek XML formátumban vannak tárolva és egy formázó segítségével lehet az XML dokumentumokat HTML dokumentumokká konvertálni. A formázó a konvertáláshoz olvassa a statikus formázási tartalmat.</a:t>
            </a:r>
          </a:p>
          <a:p>
            <a:r>
              <a:rPr lang="hu-HU" sz="2400" dirty="0"/>
              <a:t>A HTTP szerver </a:t>
            </a:r>
            <a:r>
              <a:rPr lang="hu-HU" sz="2400" dirty="0" err="1"/>
              <a:t>fastCGI</a:t>
            </a:r>
            <a:r>
              <a:rPr lang="hu-HU" sz="2400" dirty="0"/>
              <a:t> protokollon keresztül éri el a formázót.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28619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B48FC-009E-4AD3-9BA2-67F8202E4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Blokk diagramm – 1. feladat</a:t>
            </a:r>
            <a:endParaRPr lang="en-US" dirty="0"/>
          </a:p>
        </p:txBody>
      </p:sp>
      <p:pic>
        <p:nvPicPr>
          <p:cNvPr id="4" name="exercise1-online_edition_BD.emf" descr="Figures\BlockDiagrams\exercise1-online_edition_BD.vsd">
            <a:extLst>
              <a:ext uri="{FF2B5EF4-FFF2-40B4-BE49-F238E27FC236}">
                <a16:creationId xmlns:a16="http://schemas.microsoft.com/office/drawing/2014/main" id="{BB4BA3F4-0D2A-4A5A-8E11-FF1AEDE9379D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4755832" y="1846263"/>
            <a:ext cx="2740661" cy="402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62412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FE0F6-0F5F-4CE9-80D1-D967C5037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Blokk diagram – Absztrakciós szintek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B8DAD4-495A-4190-9B47-91B3601A16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400" dirty="0"/>
              <a:t>Absztrakciós szintek bevezetésével tovább növelhetjük az ábrák olvashatóságát</a:t>
            </a:r>
            <a:endParaRPr lang="en-US" sz="2400" dirty="0"/>
          </a:p>
          <a:p>
            <a:endParaRPr lang="en-US" sz="2400" dirty="0"/>
          </a:p>
        </p:txBody>
      </p:sp>
      <p:pic>
        <p:nvPicPr>
          <p:cNvPr id="6" name="OnlineShop-without_refinement.BD.emf" descr="Figures\BlockDiagrams\OnlineShop-without_refinement.BD.vsd">
            <a:extLst>
              <a:ext uri="{FF2B5EF4-FFF2-40B4-BE49-F238E27FC236}">
                <a16:creationId xmlns:a16="http://schemas.microsoft.com/office/drawing/2014/main" id="{4575F848-75A7-44C1-A455-44EA188A231D}"/>
              </a:ext>
            </a:extLst>
          </p:cNvPr>
          <p:cNvPicPr>
            <a:picLocks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3644121" y="2521257"/>
            <a:ext cx="4903758" cy="318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89021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Bemutatkozás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GB" dirty="0" err="1"/>
              <a:t>Tantárgy</a:t>
            </a:r>
            <a:r>
              <a:rPr lang="en-GB" dirty="0"/>
              <a:t> </a:t>
            </a:r>
            <a:r>
              <a:rPr lang="en-GB" dirty="0" err="1"/>
              <a:t>honlapja</a:t>
            </a:r>
            <a:endParaRPr lang="hu-HU" dirty="0"/>
          </a:p>
          <a:p>
            <a:pPr lvl="1"/>
            <a:r>
              <a:rPr lang="en-GB" dirty="0" err="1"/>
              <a:t>Előadások</a:t>
            </a:r>
            <a:r>
              <a:rPr lang="en-GB" dirty="0"/>
              <a:t> </a:t>
            </a:r>
            <a:r>
              <a:rPr lang="en-GB" dirty="0" err="1"/>
              <a:t>anyaga</a:t>
            </a:r>
            <a:endParaRPr lang="en-GB" dirty="0"/>
          </a:p>
          <a:p>
            <a:pPr lvl="1"/>
            <a:r>
              <a:rPr lang="en-GB" dirty="0" err="1"/>
              <a:t>Beadandó</a:t>
            </a:r>
            <a:r>
              <a:rPr lang="en-GB" dirty="0"/>
              <a:t> </a:t>
            </a:r>
            <a:r>
              <a:rPr lang="en-GB" dirty="0" err="1"/>
              <a:t>feladatok</a:t>
            </a:r>
            <a:endParaRPr lang="hu-HU" dirty="0"/>
          </a:p>
          <a:p>
            <a:pPr lvl="1"/>
            <a:r>
              <a:rPr lang="en-GB" dirty="0" err="1"/>
              <a:t>Zárthelyi</a:t>
            </a:r>
            <a:r>
              <a:rPr lang="en-GB" dirty="0"/>
              <a:t> </a:t>
            </a:r>
            <a:r>
              <a:rPr lang="en-GB" dirty="0" err="1"/>
              <a:t>és</a:t>
            </a:r>
            <a:r>
              <a:rPr lang="en-GB" dirty="0"/>
              <a:t> </a:t>
            </a:r>
            <a:r>
              <a:rPr lang="en-GB" dirty="0" err="1"/>
              <a:t>pótzárthelyi</a:t>
            </a:r>
            <a:r>
              <a:rPr lang="en-GB" dirty="0"/>
              <a:t> </a:t>
            </a:r>
            <a:r>
              <a:rPr lang="en-GB" dirty="0" err="1"/>
              <a:t>eredmények</a:t>
            </a:r>
            <a:endParaRPr lang="en-GB" dirty="0"/>
          </a:p>
          <a:p>
            <a:pPr lvl="1"/>
            <a:endParaRPr lang="hu-HU" dirty="0"/>
          </a:p>
          <a:p>
            <a:r>
              <a:rPr lang="hu-HU" dirty="0"/>
              <a:t>NEPTUN üzenetek</a:t>
            </a:r>
          </a:p>
        </p:txBody>
      </p:sp>
    </p:spTree>
    <p:extLst>
      <p:ext uri="{BB962C8B-B14F-4D97-AF65-F5344CB8AC3E}">
        <p14:creationId xmlns:p14="http://schemas.microsoft.com/office/powerpoint/2010/main" val="2238175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FE0F6-0F5F-4CE9-80D1-D967C5037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Blokk diagram – Absztrakciós szintek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B8DAD4-495A-4190-9B47-91B3601A16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400" dirty="0"/>
              <a:t>Absztrakciós szintek bevezetésével tovább növelhetjük az ábrák olvashatóságát</a:t>
            </a:r>
            <a:endParaRPr lang="en-US" sz="2400" dirty="0"/>
          </a:p>
          <a:p>
            <a:endParaRPr lang="en-US" sz="2400" dirty="0"/>
          </a:p>
        </p:txBody>
      </p:sp>
      <p:pic>
        <p:nvPicPr>
          <p:cNvPr id="5" name="OnlineShop-refinement.BD.emf" descr="Figures\BlockDiagrams\OnlineShop-refinement.BD.emf">
            <a:extLst>
              <a:ext uri="{FF2B5EF4-FFF2-40B4-BE49-F238E27FC236}">
                <a16:creationId xmlns:a16="http://schemas.microsoft.com/office/drawing/2014/main" id="{64503134-6DEA-43F3-804D-13468AC86082}"/>
              </a:ext>
            </a:extLst>
          </p:cNvPr>
          <p:cNvPicPr>
            <a:picLocks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3426970" y="2352582"/>
            <a:ext cx="5338059" cy="3751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64820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Kliens – Szerver (szoftver orientált nézet)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1608" y="3239701"/>
            <a:ext cx="7788784" cy="194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059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Kliens – szerver architektúra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9474" y="1970243"/>
            <a:ext cx="7223920" cy="414075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21169" y="1897090"/>
            <a:ext cx="1435709" cy="2252334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877407" y="3333168"/>
            <a:ext cx="1435709" cy="1981222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011554" y="3260016"/>
            <a:ext cx="2715780" cy="1918050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520996" y="3260016"/>
            <a:ext cx="2715780" cy="1028276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264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SAP R/3 architektúra – Logikai nézet</a:t>
            </a:r>
            <a:endParaRPr lang="en-US" dirty="0"/>
          </a:p>
        </p:txBody>
      </p:sp>
      <p:sp>
        <p:nvSpPr>
          <p:cNvPr id="5" name="AutoShape 2" descr="https://help.sap.com/saphelp_pserv464/helpdata/en/fc/eb2e97358411d1829f0000e829fbfe/Image685.gif"/>
          <p:cNvSpPr>
            <a:spLocks noGrp="1" noChangeAspect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09728" indent="0">
              <a:buNone/>
            </a:pPr>
            <a:r>
              <a:rPr lang="hu-HU" dirty="0"/>
              <a:t> 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97280" y="5897788"/>
            <a:ext cx="10810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i="1" dirty="0"/>
              <a:t>Forrás: </a:t>
            </a:r>
            <a:r>
              <a:rPr lang="en-US" i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https://help.sap.com/saphelp_pserv464/helpdata/en/fc/eb2e97358411d1829f0000e829fbfe/frameset.htm</a:t>
            </a:r>
            <a:r>
              <a:rPr lang="hu-HU" i="1" dirty="0"/>
              <a:t> </a:t>
            </a:r>
            <a:endParaRPr lang="en-US" i="1" dirty="0"/>
          </a:p>
        </p:txBody>
      </p:sp>
      <p:pic>
        <p:nvPicPr>
          <p:cNvPr id="9218" name="Picture 2" descr="https://help.sap.com/saphelp_pserv464/helpdata/en/fc/eb2e97358411d1829f0000e829fbfe/Image684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5" y="2059094"/>
            <a:ext cx="50482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6966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SAP R/3 architektúra – Software nézet</a:t>
            </a:r>
            <a:endParaRPr lang="en-US" dirty="0"/>
          </a:p>
        </p:txBody>
      </p:sp>
      <p:sp>
        <p:nvSpPr>
          <p:cNvPr id="5" name="AutoShape 2" descr="https://help.sap.com/saphelp_pserv464/helpdata/en/fc/eb2e97358411d1829f0000e829fbfe/Image685.gif"/>
          <p:cNvSpPr>
            <a:spLocks noGrp="1" noChangeAspect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09728" indent="0">
              <a:buNone/>
            </a:pPr>
            <a:r>
              <a:rPr lang="hu-HU" dirty="0"/>
              <a:t> 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57274" y="5869094"/>
            <a:ext cx="10810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i="1" dirty="0"/>
              <a:t>Forrás: </a:t>
            </a:r>
            <a:r>
              <a:rPr lang="en-US" i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https://help.sap.com/saphelp_pserv464/helpdata/en/fc/eb2e97358411d1829f0000e829fbfe/frameset.htm</a:t>
            </a:r>
            <a:r>
              <a:rPr lang="hu-HU" i="1" dirty="0"/>
              <a:t> </a:t>
            </a:r>
            <a:endParaRPr lang="en-US" i="1" dirty="0"/>
          </a:p>
        </p:txBody>
      </p:sp>
      <p:pic>
        <p:nvPicPr>
          <p:cNvPr id="6148" name="Picture 4" descr="https://help.sap.com/saphelp_pserv464/helpdata/en/fc/eb2e97358411d1829f0000e829fbfe/Image685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112" y="1961939"/>
            <a:ext cx="502920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685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Kliens – szerver architektúra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800" dirty="0"/>
              <a:t>Előnyei</a:t>
            </a:r>
          </a:p>
          <a:p>
            <a:pPr lvl="1"/>
            <a:r>
              <a:rPr lang="hu-HU" sz="2400" dirty="0"/>
              <a:t>Jó skálázhatóság</a:t>
            </a:r>
            <a:endParaRPr lang="en-US" sz="2400" dirty="0"/>
          </a:p>
          <a:p>
            <a:pPr lvl="1"/>
            <a:r>
              <a:rPr lang="hu-HU" sz="2400" dirty="0"/>
              <a:t>Nagy biztonság</a:t>
            </a:r>
            <a:endParaRPr lang="en-US" sz="2400" dirty="0"/>
          </a:p>
          <a:p>
            <a:pPr lvl="1"/>
            <a:r>
              <a:rPr lang="hu-HU" sz="2400" dirty="0"/>
              <a:t>Hibatűrés</a:t>
            </a:r>
            <a:endParaRPr lang="en-US" sz="2400" dirty="0"/>
          </a:p>
          <a:p>
            <a:endParaRPr lang="hu-HU" sz="2800" dirty="0"/>
          </a:p>
          <a:p>
            <a:r>
              <a:rPr lang="hu-HU" sz="2800" dirty="0"/>
              <a:t>Hátrányok</a:t>
            </a:r>
          </a:p>
          <a:p>
            <a:pPr lvl="1"/>
            <a:r>
              <a:rPr lang="hu-HU" sz="2400" dirty="0"/>
              <a:t>Adatbázis szűk keresztmetszet lehet</a:t>
            </a:r>
          </a:p>
          <a:p>
            <a:pPr lvl="1"/>
            <a:r>
              <a:rPr lang="hu-HU" sz="2400" dirty="0"/>
              <a:t>Központi szerverek szűk keresztmetszet lehetnek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18563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Tipikus SAP rendszer installáció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988598"/>
            <a:ext cx="10058400" cy="3880496"/>
          </a:xfrm>
        </p:spPr>
        <p:txBody>
          <a:bodyPr anchor="b">
            <a:normAutofit/>
          </a:bodyPr>
          <a:lstStyle/>
          <a:p>
            <a:pPr marL="109728" indent="0" algn="r">
              <a:buNone/>
            </a:pPr>
            <a:endParaRPr lang="en-US" sz="800" i="1" dirty="0"/>
          </a:p>
        </p:txBody>
      </p:sp>
      <p:pic>
        <p:nvPicPr>
          <p:cNvPr id="13314" name="Picture 2" descr="https://help.sap.com/saphelp_nw74/helpdata/en/57/38de194eb711d182bf0000e829fbfe/loio7eb72a04003e4339b27ccce09ef50c59_LowR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450" y="2095870"/>
            <a:ext cx="72771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EB8A721-0DE5-4EED-A9F4-A5904A05C056}"/>
              </a:ext>
            </a:extLst>
          </p:cNvPr>
          <p:cNvSpPr txBox="1"/>
          <p:nvPr/>
        </p:nvSpPr>
        <p:spPr>
          <a:xfrm>
            <a:off x="1057274" y="5869094"/>
            <a:ext cx="10810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728" indent="0" algn="r">
              <a:buNone/>
            </a:pPr>
            <a:r>
              <a:rPr lang="hu-HU" i="1" dirty="0"/>
              <a:t>Forrás: </a:t>
            </a:r>
            <a:r>
              <a:rPr lang="en-US" i="1" dirty="0"/>
              <a:t>https://help.sap.com/saphelp_nw74/helpdata/en/57/38de194eb711d182bf0000e829fbfe/frameset.htm</a:t>
            </a:r>
          </a:p>
        </p:txBody>
      </p:sp>
    </p:spTree>
    <p:extLst>
      <p:ext uri="{BB962C8B-B14F-4D97-AF65-F5344CB8AC3E}">
        <p14:creationId xmlns:p14="http://schemas.microsoft.com/office/powerpoint/2010/main" val="31191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Tipikus SAP rendszer installáció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hu-HU" sz="2800" dirty="0"/>
              <a:t>Ügyfél installációkban alkalmazott minimális rendszer szintek</a:t>
            </a:r>
          </a:p>
          <a:p>
            <a:pPr lvl="1"/>
            <a:r>
              <a:rPr lang="hu-HU" sz="2400" dirty="0"/>
              <a:t>Produktív rendszer</a:t>
            </a:r>
          </a:p>
          <a:p>
            <a:pPr lvl="2"/>
            <a:r>
              <a:rPr lang="hu-HU" sz="1800" dirty="0"/>
              <a:t>A valós, üzleti folyamatokban használt rendszer</a:t>
            </a:r>
          </a:p>
          <a:p>
            <a:pPr lvl="2"/>
            <a:r>
              <a:rPr lang="hu-HU" sz="1800" dirty="0"/>
              <a:t>Védett, csak tesztelt és jóváhagyott módosítások kerülnek telepítésre</a:t>
            </a:r>
          </a:p>
          <a:p>
            <a:pPr lvl="1"/>
            <a:r>
              <a:rPr lang="hu-HU" sz="2400" dirty="0"/>
              <a:t>Teszt rendszer</a:t>
            </a:r>
          </a:p>
          <a:p>
            <a:pPr lvl="2"/>
            <a:r>
              <a:rPr lang="hu-HU" sz="1800" dirty="0"/>
              <a:t>Javítások, fejlesztések tesztelésre szolgál</a:t>
            </a:r>
          </a:p>
          <a:p>
            <a:pPr lvl="2"/>
            <a:r>
              <a:rPr lang="hu-HU" sz="1800" dirty="0"/>
              <a:t>Felhasználók betanítására szolgál</a:t>
            </a:r>
          </a:p>
          <a:p>
            <a:pPr lvl="1"/>
            <a:r>
              <a:rPr lang="hu-HU" sz="2400" dirty="0"/>
              <a:t>Fejlesztői rendszer</a:t>
            </a:r>
          </a:p>
          <a:p>
            <a:pPr lvl="2"/>
            <a:r>
              <a:rPr lang="hu-HU" sz="1800" dirty="0"/>
              <a:t>Ügyfél oldali fejlesztések, tesztelés</a:t>
            </a:r>
          </a:p>
          <a:p>
            <a:pPr lvl="1"/>
            <a:r>
              <a:rPr lang="hu-HU" sz="2400" dirty="0" err="1"/>
              <a:t>Sandbox</a:t>
            </a:r>
            <a:r>
              <a:rPr lang="hu-HU" sz="2400" dirty="0"/>
              <a:t> rendszer</a:t>
            </a:r>
          </a:p>
          <a:p>
            <a:pPr lvl="2"/>
            <a:r>
              <a:rPr lang="hu-HU" sz="1800" dirty="0"/>
              <a:t>Próba implementációk, betanítás, stb.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592740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4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SAP </a:t>
            </a:r>
            <a:r>
              <a:rPr lang="hu-HU" dirty="0" err="1"/>
              <a:t>Change</a:t>
            </a:r>
            <a:r>
              <a:rPr lang="hu-HU" dirty="0"/>
              <a:t> and </a:t>
            </a:r>
            <a:r>
              <a:rPr lang="hu-HU" dirty="0" err="1"/>
              <a:t>Transport</a:t>
            </a:r>
            <a:r>
              <a:rPr lang="hu-HU" dirty="0"/>
              <a:t> System (CTS)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sz="2400" dirty="0"/>
              <a:t>SAP Rendszerek közötti változások továbbítására való</a:t>
            </a:r>
          </a:p>
          <a:p>
            <a:r>
              <a:rPr lang="hu-HU" sz="2400" dirty="0"/>
              <a:t>Rendszerkonfigurációs beállítások </a:t>
            </a:r>
          </a:p>
          <a:p>
            <a:r>
              <a:rPr lang="hu-HU" sz="2400" dirty="0"/>
              <a:t>ABAP fejlesztési projektek</a:t>
            </a:r>
          </a:p>
          <a:p>
            <a:r>
              <a:rPr lang="hu-HU" sz="2400" dirty="0"/>
              <a:t>JAVA és egyéb nem ABAP fejlesztési objektumok</a:t>
            </a:r>
          </a:p>
          <a:p>
            <a:endParaRPr lang="hu-HU" sz="2400" dirty="0"/>
          </a:p>
          <a:p>
            <a:endParaRPr lang="hu-HU" sz="2400" dirty="0"/>
          </a:p>
          <a:p>
            <a:endParaRPr lang="hu-HU" sz="2400" dirty="0"/>
          </a:p>
          <a:p>
            <a:pPr marL="109728" indent="0" algn="r">
              <a:buNone/>
            </a:pPr>
            <a:r>
              <a:rPr lang="en-US" dirty="0"/>
              <a:t>https://help.sap.com/saphelp_nw70/helpdata/en/3b/dfba3692dc635ce10000009b38f839/frameset.htm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25089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SAP ABAP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400" b="1" dirty="0"/>
              <a:t>A</a:t>
            </a:r>
            <a:r>
              <a:rPr lang="hu-HU" sz="2400" dirty="0"/>
              <a:t>dvanced </a:t>
            </a:r>
            <a:r>
              <a:rPr lang="hu-HU" sz="2400" b="1" dirty="0"/>
              <a:t>B</a:t>
            </a:r>
            <a:r>
              <a:rPr lang="hu-HU" sz="2400" dirty="0"/>
              <a:t>usiness </a:t>
            </a:r>
            <a:r>
              <a:rPr lang="hu-HU" sz="2400" b="1" dirty="0" err="1"/>
              <a:t>A</a:t>
            </a:r>
            <a:r>
              <a:rPr lang="hu-HU" sz="2400" dirty="0" err="1"/>
              <a:t>pplication</a:t>
            </a:r>
            <a:r>
              <a:rPr lang="hu-HU" sz="2400" dirty="0"/>
              <a:t> </a:t>
            </a:r>
            <a:r>
              <a:rPr lang="hu-HU" sz="2400" b="1" dirty="0" err="1"/>
              <a:t>P</a:t>
            </a:r>
            <a:r>
              <a:rPr lang="hu-HU" sz="2400" dirty="0" err="1"/>
              <a:t>rogramming</a:t>
            </a:r>
            <a:endParaRPr lang="hu-HU" sz="2400" dirty="0"/>
          </a:p>
          <a:p>
            <a:endParaRPr lang="hu-HU" sz="2400" dirty="0"/>
          </a:p>
          <a:p>
            <a:r>
              <a:rPr lang="hu-HU" sz="2400" dirty="0"/>
              <a:t>SAP </a:t>
            </a:r>
            <a:r>
              <a:rPr lang="hu-HU" sz="2400" dirty="0" err="1"/>
              <a:t>NetWeaver</a:t>
            </a:r>
            <a:r>
              <a:rPr lang="hu-HU" sz="2400" dirty="0"/>
              <a:t> </a:t>
            </a:r>
            <a:r>
              <a:rPr lang="hu-HU" sz="2400" dirty="0" err="1"/>
              <a:t>Application</a:t>
            </a:r>
            <a:r>
              <a:rPr lang="hu-HU" sz="2400" dirty="0"/>
              <a:t> Serveren futtatható</a:t>
            </a:r>
          </a:p>
          <a:p>
            <a:endParaRPr lang="hu-HU" sz="2400" dirty="0"/>
          </a:p>
          <a:p>
            <a:r>
              <a:rPr lang="hu-HU" sz="2400" dirty="0"/>
              <a:t>Imperatív nyelv</a:t>
            </a:r>
          </a:p>
          <a:p>
            <a:r>
              <a:rPr lang="hu-HU" sz="2400" dirty="0"/>
              <a:t>Objektum-orientált kiterjesztés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11745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I. előadás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dirty="0"/>
              <a:t>Bemutatkozás</a:t>
            </a:r>
          </a:p>
          <a:p>
            <a:pPr lvl="0"/>
            <a:endParaRPr lang="hu-HU" dirty="0"/>
          </a:p>
          <a:p>
            <a:pPr lvl="0"/>
            <a:r>
              <a:rPr lang="hu-HU" dirty="0"/>
              <a:t>Célok, elvárások, szabályok</a:t>
            </a:r>
          </a:p>
          <a:p>
            <a:pPr lvl="0"/>
            <a:r>
              <a:rPr lang="hu-HU" dirty="0"/>
              <a:t>Hasznos előismeretek</a:t>
            </a:r>
            <a:endParaRPr lang="en-US" dirty="0"/>
          </a:p>
          <a:p>
            <a:pPr lvl="0"/>
            <a:endParaRPr lang="hu-HU" dirty="0"/>
          </a:p>
          <a:p>
            <a:pPr lvl="0"/>
            <a:r>
              <a:rPr lang="hu-HU" dirty="0"/>
              <a:t>Előadás</a:t>
            </a:r>
          </a:p>
          <a:p>
            <a:pPr lvl="1"/>
            <a:r>
              <a:rPr lang="hu-HU" dirty="0"/>
              <a:t>SAP történeti áttekintés</a:t>
            </a:r>
          </a:p>
          <a:p>
            <a:pPr lvl="1"/>
            <a:r>
              <a:rPr lang="hu-HU" dirty="0"/>
              <a:t>SAP R/3 rendszer magas szintű felépítése</a:t>
            </a:r>
            <a:endParaRPr lang="en-US" dirty="0"/>
          </a:p>
          <a:p>
            <a:pPr lvl="1"/>
            <a:r>
              <a:rPr lang="hu-HU" dirty="0"/>
              <a:t>SAP modulok</a:t>
            </a:r>
          </a:p>
          <a:p>
            <a:pPr lvl="1"/>
            <a:r>
              <a:rPr lang="hu-HU" dirty="0"/>
              <a:t>SAP architektúra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943D0B6-AD07-45C5-9E04-7EFAF64CE042}"/>
              </a:ext>
            </a:extLst>
          </p:cNvPr>
          <p:cNvSpPr/>
          <p:nvPr/>
        </p:nvSpPr>
        <p:spPr>
          <a:xfrm>
            <a:off x="1036320" y="2742378"/>
            <a:ext cx="4998720" cy="400316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954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ABAP </a:t>
            </a:r>
            <a:r>
              <a:rPr lang="hu-HU" dirty="0" err="1"/>
              <a:t>Application</a:t>
            </a:r>
            <a:r>
              <a:rPr lang="hu-HU" dirty="0"/>
              <a:t> Server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6012054"/>
            <a:ext cx="10058400" cy="409327"/>
          </a:xfrm>
        </p:spPr>
        <p:txBody>
          <a:bodyPr anchor="t">
            <a:normAutofit fontScale="85000" lnSpcReduction="10000"/>
          </a:bodyPr>
          <a:lstStyle/>
          <a:p>
            <a:pPr marL="109728" indent="0">
              <a:buNone/>
            </a:pPr>
            <a:r>
              <a:rPr lang="hu-HU" sz="1800" i="1" dirty="0"/>
              <a:t>Forrás: </a:t>
            </a:r>
            <a:r>
              <a:rPr lang="en-US" sz="1800" i="1" dirty="0"/>
              <a:t>https://help.sap.com/saphelp_nw70ehp1/helpdata/en/fc/eb2fd9358411d1829f0000e829fbfe/frameset.htm</a:t>
            </a:r>
          </a:p>
        </p:txBody>
      </p:sp>
      <p:pic>
        <p:nvPicPr>
          <p:cNvPr id="1026" name="Picture 2" descr="This graphic is explained in the accompanying tex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600" y="1849265"/>
            <a:ext cx="4774799" cy="3903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3202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ABAP </a:t>
            </a:r>
            <a:r>
              <a:rPr lang="hu-HU" dirty="0" err="1"/>
              <a:t>Application</a:t>
            </a:r>
            <a:r>
              <a:rPr lang="hu-HU" dirty="0"/>
              <a:t> Server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400" dirty="0" err="1"/>
              <a:t>Dispatcher</a:t>
            </a:r>
            <a:endParaRPr lang="hu-HU" sz="2400" dirty="0"/>
          </a:p>
          <a:p>
            <a:r>
              <a:rPr lang="hu-HU" sz="2400" dirty="0"/>
              <a:t>Munkafolyamat</a:t>
            </a:r>
          </a:p>
          <a:p>
            <a:r>
              <a:rPr lang="hu-HU" sz="2400" dirty="0"/>
              <a:t>Munkafolyamat kontextus</a:t>
            </a:r>
          </a:p>
          <a:p>
            <a:r>
              <a:rPr lang="hu-HU" sz="2400" dirty="0"/>
              <a:t>Megosztott memória</a:t>
            </a:r>
          </a:p>
          <a:p>
            <a:r>
              <a:rPr lang="hu-HU" sz="2400" dirty="0" err="1"/>
              <a:t>Gateway</a:t>
            </a:r>
            <a:endParaRPr lang="hu-HU" sz="2400" dirty="0"/>
          </a:p>
          <a:p>
            <a:endParaRPr lang="en-US" sz="2400" dirty="0"/>
          </a:p>
        </p:txBody>
      </p:sp>
      <p:pic>
        <p:nvPicPr>
          <p:cNvPr id="4" name="Picture 2" descr="This graphic is explained in the accompanying tex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5671" y="1999503"/>
            <a:ext cx="5010150" cy="4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7232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Munkafolyamat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54327"/>
            <a:ext cx="6986954" cy="4720209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hu-HU" sz="2400" dirty="0"/>
              <a:t>Az ABAP megkülönböztet felhasználói interakciós logikát és feldolgozó logikát. </a:t>
            </a:r>
            <a:br>
              <a:rPr lang="hu-HU" sz="2400" dirty="0"/>
            </a:br>
            <a:r>
              <a:rPr lang="hu-HU" sz="2400" dirty="0"/>
              <a:t>Ennek megfelelően külön feldolgozó egységet társít ezekhez:</a:t>
            </a:r>
          </a:p>
          <a:p>
            <a:pPr lvl="1"/>
            <a:r>
              <a:rPr lang="hu-HU" sz="2000" dirty="0"/>
              <a:t>Képernyő feldolgozó</a:t>
            </a:r>
          </a:p>
          <a:p>
            <a:pPr lvl="1"/>
            <a:r>
              <a:rPr lang="hu-HU" sz="2000" dirty="0"/>
              <a:t>ABAP feldolgozó</a:t>
            </a:r>
          </a:p>
          <a:p>
            <a:endParaRPr lang="hu-HU" sz="2400" dirty="0"/>
          </a:p>
          <a:p>
            <a:pPr marL="109728" indent="0">
              <a:buNone/>
            </a:pPr>
            <a:r>
              <a:rPr lang="hu-HU" sz="2400" dirty="0"/>
              <a:t>Az adatbázis eléréshez a adatbázis interfészt használ (Open SQL), </a:t>
            </a:r>
            <a:r>
              <a:rPr lang="hu-HU" sz="2400" dirty="0" err="1"/>
              <a:t>lsd</a:t>
            </a:r>
            <a:r>
              <a:rPr lang="hu-HU" sz="2400" dirty="0"/>
              <a:t>. később.</a:t>
            </a:r>
            <a:endParaRPr lang="en-US" sz="2400" dirty="0"/>
          </a:p>
        </p:txBody>
      </p:sp>
      <p:sp>
        <p:nvSpPr>
          <p:cNvPr id="4" name="AutoShape 2" descr="This graphic is explained in the accompanying text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https://help.sap.com/saphelp_nw70ehp1/helpdata/en/fc/eb2e7d358411d1829f0000e829fbfe/h-00100170000_image002.gif"/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https://help.sap.com/saphelp_nw70ehp1/helpdata/en/fc/eb2e7d358411d1829f0000e829fbfe/h-00100170000_image002.gif"/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6" name="Picture 8" descr="https://help.sap.com/saphelp_nw70ehp1/helpdata/en/fc/eb2e7d358411d1829f0000e829fbfe/h-00100170000_image00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5273" y="2173578"/>
            <a:ext cx="3425243" cy="3425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8187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Munkafolyamat típusok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hu-HU" sz="2400" b="1" dirty="0"/>
              <a:t>Dialógus munkafolyamat </a:t>
            </a:r>
            <a:r>
              <a:rPr lang="hu-HU" sz="2400" dirty="0"/>
              <a:t>(Dialog </a:t>
            </a:r>
            <a:r>
              <a:rPr lang="hu-HU" sz="2400" dirty="0" err="1"/>
              <a:t>work</a:t>
            </a:r>
            <a:r>
              <a:rPr lang="hu-HU" sz="2400" dirty="0"/>
              <a:t> </a:t>
            </a:r>
            <a:r>
              <a:rPr lang="hu-HU" sz="2400" dirty="0" err="1"/>
              <a:t>process</a:t>
            </a:r>
            <a:r>
              <a:rPr lang="hu-HU" sz="2400" dirty="0"/>
              <a:t>)</a:t>
            </a:r>
          </a:p>
          <a:p>
            <a:pPr lvl="1"/>
            <a:r>
              <a:rPr lang="hu-HU" sz="2000" dirty="0"/>
              <a:t>Dialógus lépések futtatásáért felelős</a:t>
            </a:r>
          </a:p>
          <a:p>
            <a:r>
              <a:rPr lang="hu-HU" sz="2400" b="1" dirty="0"/>
              <a:t>Frissítési munkafolyamat</a:t>
            </a:r>
            <a:r>
              <a:rPr lang="hu-HU" sz="2400" dirty="0"/>
              <a:t> (Update </a:t>
            </a:r>
            <a:r>
              <a:rPr lang="hu-HU" sz="2400" dirty="0" err="1"/>
              <a:t>work</a:t>
            </a:r>
            <a:r>
              <a:rPr lang="hu-HU" sz="2400" dirty="0"/>
              <a:t> </a:t>
            </a:r>
            <a:r>
              <a:rPr lang="hu-HU" sz="2400" dirty="0" err="1"/>
              <a:t>process</a:t>
            </a:r>
            <a:r>
              <a:rPr lang="hu-HU" sz="2400" dirty="0"/>
              <a:t>)</a:t>
            </a:r>
          </a:p>
          <a:p>
            <a:pPr lvl="1"/>
            <a:r>
              <a:rPr lang="hu-HU" sz="2000" dirty="0"/>
              <a:t>Adatbázis frissítési kéréseket dolgoz fel</a:t>
            </a:r>
          </a:p>
          <a:p>
            <a:r>
              <a:rPr lang="hu-HU" sz="2400" b="1" dirty="0"/>
              <a:t>Háttér munkafolyamat </a:t>
            </a:r>
            <a:r>
              <a:rPr lang="hu-HU" sz="2400" dirty="0"/>
              <a:t>(</a:t>
            </a:r>
            <a:r>
              <a:rPr lang="hu-HU" sz="2400" dirty="0" err="1"/>
              <a:t>Background</a:t>
            </a:r>
            <a:r>
              <a:rPr lang="hu-HU" sz="2400" dirty="0"/>
              <a:t> </a:t>
            </a:r>
            <a:r>
              <a:rPr lang="hu-HU" sz="2400" dirty="0" err="1"/>
              <a:t>work</a:t>
            </a:r>
            <a:r>
              <a:rPr lang="hu-HU" sz="2400" dirty="0"/>
              <a:t> </a:t>
            </a:r>
            <a:r>
              <a:rPr lang="hu-HU" sz="2400" dirty="0" err="1"/>
              <a:t>process</a:t>
            </a:r>
            <a:r>
              <a:rPr lang="hu-HU" sz="2400" dirty="0"/>
              <a:t>)</a:t>
            </a:r>
          </a:p>
          <a:p>
            <a:pPr lvl="1"/>
            <a:r>
              <a:rPr lang="hu-HU" sz="2000" dirty="0"/>
              <a:t>Felhasználói interakció nélkül futtatható programok</a:t>
            </a:r>
          </a:p>
          <a:p>
            <a:r>
              <a:rPr lang="hu-HU" sz="2400" b="1" dirty="0"/>
              <a:t>Zárolási munkafolyamat </a:t>
            </a:r>
            <a:r>
              <a:rPr lang="hu-HU" sz="2400" dirty="0"/>
              <a:t>(</a:t>
            </a:r>
            <a:r>
              <a:rPr lang="hu-HU" sz="2400" dirty="0" err="1"/>
              <a:t>Enque</a:t>
            </a:r>
            <a:r>
              <a:rPr lang="hu-HU" sz="2400" dirty="0"/>
              <a:t> </a:t>
            </a:r>
            <a:r>
              <a:rPr lang="hu-HU" sz="2400" dirty="0" err="1"/>
              <a:t>work</a:t>
            </a:r>
            <a:r>
              <a:rPr lang="hu-HU" sz="2400" dirty="0"/>
              <a:t> </a:t>
            </a:r>
            <a:r>
              <a:rPr lang="hu-HU" sz="2400" dirty="0" err="1"/>
              <a:t>process</a:t>
            </a:r>
            <a:r>
              <a:rPr lang="hu-HU" sz="2400" dirty="0"/>
              <a:t>)</a:t>
            </a:r>
          </a:p>
          <a:p>
            <a:pPr lvl="1"/>
            <a:r>
              <a:rPr lang="hu-HU" sz="2000" dirty="0"/>
              <a:t>Az ABAP szintű zárak kezelést végzi az elosztott memóriában</a:t>
            </a:r>
          </a:p>
          <a:p>
            <a:r>
              <a:rPr lang="hu-HU" sz="2400" b="1" dirty="0" err="1"/>
              <a:t>Spool</a:t>
            </a:r>
            <a:r>
              <a:rPr lang="hu-HU" sz="2400" b="1" dirty="0"/>
              <a:t> munkafolyamat</a:t>
            </a:r>
            <a:r>
              <a:rPr lang="hu-HU" sz="2400" dirty="0"/>
              <a:t> (</a:t>
            </a:r>
            <a:r>
              <a:rPr lang="hu-HU" sz="2400" dirty="0" err="1"/>
              <a:t>Spool</a:t>
            </a:r>
            <a:r>
              <a:rPr lang="hu-HU" sz="2400" dirty="0"/>
              <a:t> </a:t>
            </a:r>
            <a:r>
              <a:rPr lang="hu-HU" sz="2400" dirty="0" err="1"/>
              <a:t>work</a:t>
            </a:r>
            <a:r>
              <a:rPr lang="hu-HU" sz="2400" dirty="0"/>
              <a:t> </a:t>
            </a:r>
            <a:r>
              <a:rPr lang="hu-HU" sz="2400" dirty="0" err="1"/>
              <a:t>process</a:t>
            </a:r>
            <a:r>
              <a:rPr lang="hu-HU" sz="2400" dirty="0"/>
              <a:t>)</a:t>
            </a:r>
            <a:endParaRPr lang="hu-HU" sz="2400" b="1" dirty="0"/>
          </a:p>
          <a:p>
            <a:pPr lvl="1"/>
            <a:r>
              <a:rPr lang="hu-HU" sz="2000" dirty="0"/>
              <a:t>Nyomtatási és optikai archiválási folyamat. </a:t>
            </a:r>
            <a:br>
              <a:rPr lang="hu-HU" sz="2000" dirty="0"/>
            </a:br>
            <a:r>
              <a:rPr lang="hu-HU" sz="2000" dirty="0"/>
              <a:t>Csak egy lehet belőle egy alkalmazásszerveren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48588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Munkafolyamat típusok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hu-HU" sz="2400" dirty="0"/>
              <a:t>Az új SAP </a:t>
            </a:r>
            <a:r>
              <a:rPr lang="hu-HU" sz="2400" dirty="0" err="1"/>
              <a:t>Netweaver</a:t>
            </a:r>
            <a:r>
              <a:rPr lang="hu-HU" sz="2400" dirty="0"/>
              <a:t> verziókban a dialógus munkafolyamat típus képes kezelni a többi munkafolyamat típust.</a:t>
            </a:r>
          </a:p>
          <a:p>
            <a:r>
              <a:rPr lang="hu-HU" sz="2400" dirty="0"/>
              <a:t>A rendszerben a munkafolyamatokat az SM50 tranzakció kóddal tudjuk ellenőrizni.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81591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I. előadás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hu-HU" sz="2800" dirty="0"/>
              <a:t>Rendszer ismertetés</a:t>
            </a:r>
          </a:p>
          <a:p>
            <a:pPr lvl="1"/>
            <a:r>
              <a:rPr lang="hu-HU" sz="2400" dirty="0"/>
              <a:t>Belépés SAP fejlesztői környezetbe</a:t>
            </a:r>
          </a:p>
          <a:p>
            <a:pPr lvl="1"/>
            <a:r>
              <a:rPr lang="hu-HU" sz="2400" dirty="0"/>
              <a:t>SAP tranzakciók</a:t>
            </a:r>
          </a:p>
          <a:p>
            <a:pPr lvl="1"/>
            <a:r>
              <a:rPr lang="hu-HU" sz="2400" dirty="0"/>
              <a:t>SAP fejlesztői környezetének ismertetése</a:t>
            </a:r>
            <a:endParaRPr lang="en-US" sz="2400" dirty="0"/>
          </a:p>
          <a:p>
            <a:pPr lvl="2"/>
            <a:r>
              <a:rPr lang="hu-HU" sz="2800" dirty="0"/>
              <a:t>ABAP </a:t>
            </a:r>
            <a:r>
              <a:rPr lang="hu-HU" sz="2800" dirty="0" err="1"/>
              <a:t>Workbench</a:t>
            </a:r>
            <a:r>
              <a:rPr lang="hu-HU" sz="2800" dirty="0"/>
              <a:t>, ABAP tranzakciók</a:t>
            </a:r>
            <a:endParaRPr lang="en-US" sz="2800" dirty="0"/>
          </a:p>
          <a:p>
            <a:pPr lvl="2"/>
            <a:r>
              <a:rPr lang="hu-HU" sz="2800" dirty="0"/>
              <a:t>ABAP </a:t>
            </a:r>
            <a:r>
              <a:rPr lang="hu-HU" sz="2800" dirty="0" err="1"/>
              <a:t>Development</a:t>
            </a:r>
            <a:r>
              <a:rPr lang="hu-HU" sz="2800" dirty="0"/>
              <a:t> </a:t>
            </a:r>
            <a:r>
              <a:rPr lang="hu-HU" sz="2800" dirty="0" err="1"/>
              <a:t>Tools</a:t>
            </a:r>
            <a:r>
              <a:rPr lang="hu-HU" sz="2800" dirty="0"/>
              <a:t> </a:t>
            </a:r>
            <a:endParaRPr lang="en-US" sz="2800" dirty="0"/>
          </a:p>
          <a:p>
            <a:pPr lvl="1"/>
            <a:r>
              <a:rPr lang="hu-HU" sz="2400" dirty="0"/>
              <a:t>Program típusok</a:t>
            </a:r>
            <a:endParaRPr lang="en-US" sz="2400" dirty="0"/>
          </a:p>
          <a:p>
            <a:pPr lvl="1"/>
            <a:r>
              <a:rPr lang="hu-HU" sz="2400" dirty="0"/>
              <a:t>Minta „Hello World!” program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1097280" y="1854327"/>
            <a:ext cx="4998720" cy="409479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291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Belépés az SAP rendszerbe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hu-HU" sz="2800" dirty="0"/>
              <a:t>SAP rendszer elérésére több módon adott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u-HU" sz="2800" dirty="0"/>
              <a:t>SAPGUI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u-HU" sz="2800" dirty="0"/>
              <a:t>WebAccess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u-HU" sz="2800" dirty="0"/>
              <a:t>API </a:t>
            </a:r>
            <a:r>
              <a:rPr lang="hu-HU" sz="2800" dirty="0" err="1"/>
              <a:t>access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2910829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Fejlesztői belépés az SAP rendszerbe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hu-HU" sz="2800" dirty="0"/>
              <a:t>Gyakorlat során SAPGUI-t használunk</a:t>
            </a:r>
          </a:p>
          <a:p>
            <a:pPr marL="0" indent="0">
              <a:buNone/>
            </a:pPr>
            <a:r>
              <a:rPr lang="hu-HU" sz="2800" dirty="0"/>
              <a:t>Alternatív eszközként az ABAP </a:t>
            </a:r>
            <a:r>
              <a:rPr lang="hu-HU" sz="2800" dirty="0" err="1"/>
              <a:t>Development</a:t>
            </a:r>
            <a:r>
              <a:rPr lang="hu-HU" sz="2800" dirty="0"/>
              <a:t> </a:t>
            </a:r>
            <a:r>
              <a:rPr lang="hu-HU" sz="2800" dirty="0" err="1"/>
              <a:t>Tools</a:t>
            </a:r>
            <a:r>
              <a:rPr lang="hu-HU" sz="2800" dirty="0"/>
              <a:t> (ADT) használhatjuk</a:t>
            </a:r>
          </a:p>
          <a:p>
            <a:pPr marL="411480" lvl="1" indent="0">
              <a:buNone/>
            </a:pPr>
            <a:endParaRPr lang="hu-HU" sz="2400" dirty="0"/>
          </a:p>
          <a:p>
            <a:r>
              <a:rPr lang="hu-HU" sz="2800" dirty="0"/>
              <a:t>A teszt rendszer 1 elérhető </a:t>
            </a:r>
            <a:r>
              <a:rPr lang="hu-HU" sz="2800" dirty="0" err="1"/>
              <a:t>mandanttal</a:t>
            </a:r>
            <a:r>
              <a:rPr lang="hu-HU" sz="2800" dirty="0"/>
              <a:t> rendelkezik: 001</a:t>
            </a:r>
          </a:p>
          <a:p>
            <a:r>
              <a:rPr lang="hu-HU" sz="2800" dirty="0"/>
              <a:t>Felhasználó: DEVELOPER</a:t>
            </a:r>
          </a:p>
          <a:p>
            <a:r>
              <a:rPr lang="hu-HU" sz="2800" dirty="0"/>
              <a:t>Jelszó: </a:t>
            </a:r>
            <a:r>
              <a:rPr lang="hu-HU" sz="2800" dirty="0" err="1"/>
              <a:t>Appl</a:t>
            </a:r>
            <a:r>
              <a:rPr lang="en-GB" sz="2800" dirty="0"/>
              <a:t>1ance</a:t>
            </a:r>
            <a:endParaRPr lang="hu-HU" sz="2800" dirty="0"/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46333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Rendszer hozzáadása SAPGUI klienshez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34318" y="1846263"/>
            <a:ext cx="6983690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173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Belépés SAP rendszerbe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5001" y="1821858"/>
            <a:ext cx="9441998" cy="435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04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Célok, elvárások, szabályok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hu-HU" sz="2800" dirty="0"/>
              <a:t>Célok</a:t>
            </a:r>
          </a:p>
          <a:p>
            <a:pPr lvl="1"/>
            <a:r>
              <a:rPr lang="en-GB" sz="2400" dirty="0" err="1"/>
              <a:t>Vállalati</a:t>
            </a:r>
            <a:r>
              <a:rPr lang="en-GB" sz="2400" dirty="0"/>
              <a:t> </a:t>
            </a:r>
            <a:r>
              <a:rPr lang="en-GB" sz="2400" dirty="0" err="1"/>
              <a:t>Informatikai</a:t>
            </a:r>
            <a:r>
              <a:rPr lang="en-GB" sz="2400" dirty="0"/>
              <a:t> </a:t>
            </a:r>
            <a:r>
              <a:rPr lang="en-GB" sz="2400" dirty="0" err="1"/>
              <a:t>rendszerek</a:t>
            </a:r>
            <a:r>
              <a:rPr lang="en-GB" sz="2400" dirty="0"/>
              <a:t> </a:t>
            </a:r>
            <a:r>
              <a:rPr lang="en-GB" sz="2400" dirty="0" err="1"/>
              <a:t>szerepe</a:t>
            </a:r>
            <a:endParaRPr lang="en-GB" sz="2400" dirty="0"/>
          </a:p>
          <a:p>
            <a:pPr lvl="1"/>
            <a:r>
              <a:rPr lang="hu-HU" sz="2400" dirty="0"/>
              <a:t>SAP rendszer(</a:t>
            </a:r>
            <a:r>
              <a:rPr lang="hu-HU" sz="2400" dirty="0" err="1"/>
              <a:t>ek</a:t>
            </a:r>
            <a:r>
              <a:rPr lang="hu-HU" sz="2400" dirty="0"/>
              <a:t>) felépítésének megismerése</a:t>
            </a:r>
          </a:p>
          <a:p>
            <a:pPr lvl="1"/>
            <a:r>
              <a:rPr lang="hu-HU" sz="2400" dirty="0"/>
              <a:t>Alapvető SAP programozási (nem konfigurálási) ismeretek elsajátítása</a:t>
            </a:r>
          </a:p>
          <a:p>
            <a:pPr lvl="2"/>
            <a:r>
              <a:rPr lang="hu-HU" sz="1800" dirty="0"/>
              <a:t>Alapvető SAP fejlesztői eszközök</a:t>
            </a:r>
          </a:p>
          <a:p>
            <a:pPr lvl="2"/>
            <a:r>
              <a:rPr lang="hu-HU" sz="1800" dirty="0"/>
              <a:t>ABAP procedurális fejlesztés elemei</a:t>
            </a:r>
          </a:p>
          <a:p>
            <a:pPr lvl="2"/>
            <a:r>
              <a:rPr lang="hu-HU" sz="1800" dirty="0"/>
              <a:t>ABAP objektum orientált fejlesztés elemei</a:t>
            </a:r>
          </a:p>
          <a:p>
            <a:pPr lvl="2"/>
            <a:r>
              <a:rPr lang="en-GB" sz="1800" dirty="0"/>
              <a:t>S</a:t>
            </a:r>
            <a:r>
              <a:rPr lang="hu-HU" sz="1800" dirty="0"/>
              <a:t>AP </a:t>
            </a:r>
            <a:r>
              <a:rPr lang="hu-HU" sz="1800" dirty="0" err="1"/>
              <a:t>Fiori</a:t>
            </a:r>
            <a:r>
              <a:rPr lang="hu-HU" sz="1800" dirty="0"/>
              <a:t> UI5</a:t>
            </a:r>
          </a:p>
          <a:p>
            <a:pPr lvl="1"/>
            <a:r>
              <a:rPr lang="hu-HU" sz="2400" dirty="0"/>
              <a:t>Hasznos és befogadható mennyiségű ismeretanyag átadása</a:t>
            </a:r>
          </a:p>
          <a:p>
            <a:pPr lvl="1"/>
            <a:r>
              <a:rPr lang="hu-HU" sz="2400" dirty="0"/>
              <a:t>Ipari környezetben is használt módszerek átadása</a:t>
            </a:r>
          </a:p>
          <a:p>
            <a:pPr lvl="1"/>
            <a:r>
              <a:rPr lang="hu-HU" sz="2400" dirty="0"/>
              <a:t>Elméleti ismeretek ÉS gyakorlati feladatok</a:t>
            </a:r>
          </a:p>
        </p:txBody>
      </p:sp>
    </p:spTree>
    <p:extLst>
      <p:ext uri="{BB962C8B-B14F-4D97-AF65-F5344CB8AC3E}">
        <p14:creationId xmlns:p14="http://schemas.microsoft.com/office/powerpoint/2010/main" val="3901957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Belépés SAP rendszerbe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5091" y="2088900"/>
            <a:ext cx="4122777" cy="334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739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Belépés SAP rendszerbe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0801" y="2114311"/>
            <a:ext cx="4130398" cy="333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972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SAP </a:t>
            </a:r>
            <a:r>
              <a:rPr lang="hu-HU" dirty="0" err="1"/>
              <a:t>Easy</a:t>
            </a:r>
            <a:r>
              <a:rPr lang="hu-HU" dirty="0"/>
              <a:t> Access </a:t>
            </a:r>
            <a:r>
              <a:rPr lang="hu-HU" dirty="0" err="1"/>
              <a:t>Menu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757" y="1973617"/>
            <a:ext cx="9924485" cy="3964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685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SAP </a:t>
            </a:r>
            <a:r>
              <a:rPr lang="hu-HU" dirty="0" err="1"/>
              <a:t>User</a:t>
            </a:r>
            <a:r>
              <a:rPr lang="hu-HU" dirty="0"/>
              <a:t> </a:t>
            </a:r>
            <a:r>
              <a:rPr lang="hu-HU" dirty="0" err="1"/>
              <a:t>Menu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8131" y="2004566"/>
            <a:ext cx="6196697" cy="3705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74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SAP </a:t>
            </a:r>
            <a:r>
              <a:rPr lang="hu-HU" dirty="0" err="1"/>
              <a:t>Easy</a:t>
            </a:r>
            <a:r>
              <a:rPr lang="hu-HU" dirty="0"/>
              <a:t> Access - </a:t>
            </a:r>
            <a:r>
              <a:rPr lang="hu-HU" dirty="0" err="1"/>
              <a:t>Favorites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3890" y="1988599"/>
            <a:ext cx="6284220" cy="3520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922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SAP </a:t>
            </a:r>
            <a:r>
              <a:rPr lang="hu-HU" dirty="0" err="1"/>
              <a:t>Easy</a:t>
            </a:r>
            <a:r>
              <a:rPr lang="hu-HU" dirty="0"/>
              <a:t> Access - </a:t>
            </a:r>
            <a:r>
              <a:rPr lang="hu-HU" dirty="0" err="1"/>
              <a:t>Favorites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3729" y="2952626"/>
            <a:ext cx="4968671" cy="28577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982" y="1854327"/>
            <a:ext cx="5105842" cy="28196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7233" y="5235014"/>
            <a:ext cx="3627434" cy="115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386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Session és </a:t>
            </a:r>
            <a:r>
              <a:rPr lang="hu-HU" dirty="0" err="1"/>
              <a:t>módusz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/N</a:t>
            </a:r>
          </a:p>
          <a:p>
            <a:r>
              <a:rPr lang="hu-HU" dirty="0"/>
              <a:t>/O</a:t>
            </a:r>
          </a:p>
          <a:p>
            <a:endParaRPr lang="hu-HU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632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SAP Tranzakciók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/>
              <a:t>SE11</a:t>
            </a:r>
            <a:r>
              <a:rPr lang="en-GB" dirty="0"/>
              <a:t> </a:t>
            </a:r>
            <a:r>
              <a:rPr lang="hu-HU" dirty="0"/>
              <a:t>– ABAP adatszótár</a:t>
            </a:r>
          </a:p>
          <a:p>
            <a:r>
              <a:rPr lang="hu-HU" dirty="0"/>
              <a:t>SE38 – ABAP editor</a:t>
            </a:r>
          </a:p>
          <a:p>
            <a:r>
              <a:rPr lang="hu-HU" dirty="0"/>
              <a:t>SE24 – ABAP objektum szerkesztő</a:t>
            </a:r>
          </a:p>
          <a:p>
            <a:r>
              <a:rPr lang="hu-HU" dirty="0"/>
              <a:t>SE80 – ABAP </a:t>
            </a:r>
            <a:r>
              <a:rPr lang="hu-HU" dirty="0" err="1"/>
              <a:t>Workbench</a:t>
            </a:r>
            <a:endParaRPr lang="hu-HU" dirty="0"/>
          </a:p>
          <a:p>
            <a:r>
              <a:rPr lang="hu-HU" dirty="0"/>
              <a:t>SE21 – </a:t>
            </a:r>
            <a:r>
              <a:rPr lang="hu-HU" dirty="0" err="1"/>
              <a:t>Package</a:t>
            </a:r>
            <a:r>
              <a:rPr lang="hu-HU" dirty="0"/>
              <a:t> létrehozása</a:t>
            </a:r>
          </a:p>
          <a:p>
            <a:endParaRPr lang="hu-HU" dirty="0"/>
          </a:p>
          <a:p>
            <a:r>
              <a:rPr lang="hu-HU" dirty="0"/>
              <a:t>SEGW – </a:t>
            </a:r>
            <a:r>
              <a:rPr lang="hu-HU" dirty="0" err="1"/>
              <a:t>Gateway</a:t>
            </a:r>
            <a:r>
              <a:rPr lang="hu-HU" dirty="0"/>
              <a:t> </a:t>
            </a:r>
            <a:r>
              <a:rPr lang="hu-HU" dirty="0" err="1"/>
              <a:t>Workbench</a:t>
            </a:r>
            <a:r>
              <a:rPr lang="hu-HU" dirty="0"/>
              <a:t> (később)</a:t>
            </a:r>
          </a:p>
          <a:p>
            <a:r>
              <a:rPr lang="hu-HU" dirty="0"/>
              <a:t>IMG – Rendszer konfigurálás (később)</a:t>
            </a:r>
          </a:p>
          <a:p>
            <a:endParaRPr lang="hu-HU" dirty="0"/>
          </a:p>
          <a:p>
            <a:r>
              <a:rPr lang="hu-HU" dirty="0"/>
              <a:t>SM59 – Rendszer monitor (később)</a:t>
            </a:r>
          </a:p>
          <a:p>
            <a:pPr marL="109728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641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SAP </a:t>
            </a:r>
            <a:r>
              <a:rPr lang="hu-HU" dirty="0" err="1"/>
              <a:t>Easy</a:t>
            </a:r>
            <a:r>
              <a:rPr lang="hu-HU" dirty="0"/>
              <a:t> Access </a:t>
            </a:r>
            <a:r>
              <a:rPr lang="hu-HU" dirty="0" err="1"/>
              <a:t>Menu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SAP </a:t>
            </a:r>
            <a:r>
              <a:rPr lang="hu-HU" dirty="0" err="1"/>
              <a:t>Menu</a:t>
            </a:r>
            <a:endParaRPr lang="hu-HU" dirty="0"/>
          </a:p>
          <a:p>
            <a:r>
              <a:rPr lang="hu-HU" dirty="0" err="1"/>
              <a:t>User</a:t>
            </a:r>
            <a:r>
              <a:rPr lang="hu-HU" dirty="0"/>
              <a:t> </a:t>
            </a:r>
            <a:r>
              <a:rPr lang="hu-HU" dirty="0" err="1"/>
              <a:t>Menu</a:t>
            </a:r>
            <a:endParaRPr lang="hu-HU" dirty="0"/>
          </a:p>
          <a:p>
            <a:r>
              <a:rPr lang="hu-HU" dirty="0"/>
              <a:t>SAP </a:t>
            </a:r>
            <a:r>
              <a:rPr lang="hu-HU" dirty="0" err="1"/>
              <a:t>Favorites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579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Hello World!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Új </a:t>
            </a:r>
            <a:r>
              <a:rPr lang="hu-HU" dirty="0" err="1"/>
              <a:t>package</a:t>
            </a:r>
            <a:r>
              <a:rPr lang="hu-HU" dirty="0"/>
              <a:t> létrehozása</a:t>
            </a:r>
          </a:p>
          <a:p>
            <a:r>
              <a:rPr lang="hu-HU" dirty="0"/>
              <a:t>Új ABAP riport létrehozása</a:t>
            </a:r>
          </a:p>
          <a:p>
            <a:r>
              <a:rPr lang="hu-HU" dirty="0"/>
              <a:t>Forráskód megírása</a:t>
            </a:r>
          </a:p>
          <a:p>
            <a:pPr lvl="1"/>
            <a:r>
              <a:rPr lang="hu-HU" dirty="0"/>
              <a:t>WRITE utasítás</a:t>
            </a:r>
          </a:p>
          <a:p>
            <a:r>
              <a:rPr lang="hu-HU" dirty="0"/>
              <a:t>Forráskód aktiválása</a:t>
            </a:r>
          </a:p>
          <a:p>
            <a:r>
              <a:rPr lang="hu-HU" dirty="0"/>
              <a:t>Program tesztelése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730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Célok, elvárások, szabályok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800" u="sng" dirty="0"/>
              <a:t>Nem </a:t>
            </a:r>
            <a:r>
              <a:rPr lang="hu-HU" sz="2800" dirty="0"/>
              <a:t>cél</a:t>
            </a:r>
          </a:p>
          <a:p>
            <a:pPr lvl="1"/>
            <a:r>
              <a:rPr lang="hu-HU" sz="2400" dirty="0"/>
              <a:t>Teljes ABAP fejlesztői tanfolyam</a:t>
            </a:r>
          </a:p>
          <a:p>
            <a:pPr lvl="1"/>
            <a:r>
              <a:rPr lang="hu-HU" sz="2400" dirty="0"/>
              <a:t>Java, JavaScript, SAP HANA, stb. technológiák mély megismertetése</a:t>
            </a:r>
          </a:p>
          <a:p>
            <a:pPr lvl="1"/>
            <a:r>
              <a:rPr lang="hu-HU" sz="2400" dirty="0"/>
              <a:t>SAP modulok részletes bemutatása</a:t>
            </a:r>
          </a:p>
          <a:p>
            <a:pPr lvl="1"/>
            <a:r>
              <a:rPr lang="hu-HU" sz="2400" dirty="0"/>
              <a:t>SAP konfigurációs ismeretek bemutatása</a:t>
            </a:r>
          </a:p>
          <a:p>
            <a:pPr lvl="1"/>
            <a:r>
              <a:rPr lang="hu-HU" sz="2400" dirty="0"/>
              <a:t>SAP üzemeltetési oktatás</a:t>
            </a:r>
            <a:endParaRPr lang="en-GB" sz="2400" dirty="0"/>
          </a:p>
          <a:p>
            <a:pPr lvl="1"/>
            <a:r>
              <a:rPr lang="en-GB" sz="2400" dirty="0"/>
              <a:t>SAP Business Technology Platform </a:t>
            </a:r>
            <a:r>
              <a:rPr lang="en-GB" sz="2400" dirty="0" err="1"/>
              <a:t>ismertetése</a:t>
            </a:r>
            <a:endParaRPr lang="hu-HU" sz="2400" dirty="0"/>
          </a:p>
          <a:p>
            <a:pPr lvl="1"/>
            <a:r>
              <a:rPr lang="hu-HU" sz="2400" dirty="0"/>
              <a:t>Túl nagy ismeretanyag átadása a hatékonyság rovására</a:t>
            </a:r>
          </a:p>
          <a:p>
            <a:pPr lvl="1"/>
            <a:r>
              <a:rPr lang="hu-HU" sz="2400" dirty="0"/>
              <a:t>Lemorzsolódó hallgatóság</a:t>
            </a:r>
          </a:p>
          <a:p>
            <a:pPr marL="411480" lvl="1" indent="0">
              <a:buNone/>
            </a:pP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3668435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Új </a:t>
            </a:r>
            <a:r>
              <a:rPr lang="hu-HU" dirty="0" err="1"/>
              <a:t>package</a:t>
            </a:r>
            <a:r>
              <a:rPr lang="hu-HU" dirty="0"/>
              <a:t> létrehozása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SE21, vagy SE80</a:t>
            </a:r>
          </a:p>
          <a:p>
            <a:endParaRPr lang="hu-HU" dirty="0"/>
          </a:p>
          <a:p>
            <a:pPr marL="109728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378" y="2958943"/>
            <a:ext cx="3962743" cy="21490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7899" y="3279010"/>
            <a:ext cx="4633362" cy="1508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935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err="1"/>
              <a:t>Package</a:t>
            </a:r>
            <a:r>
              <a:rPr lang="hu-HU" dirty="0"/>
              <a:t> létrehozása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3028" y="2012060"/>
            <a:ext cx="5585944" cy="44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814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Program létrehozása – ABAP </a:t>
            </a:r>
            <a:r>
              <a:rPr lang="hu-HU" dirty="0" err="1"/>
              <a:t>Workbench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SE80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3175" y="2086229"/>
            <a:ext cx="4945650" cy="4256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057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Program létrehozása – ABAP Editor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73326" y="2485906"/>
            <a:ext cx="4305673" cy="274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278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err="1"/>
              <a:t>Create</a:t>
            </a:r>
            <a:r>
              <a:rPr lang="hu-HU" dirty="0"/>
              <a:t>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9785" y="2706867"/>
            <a:ext cx="4732430" cy="317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006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err="1"/>
              <a:t>Create</a:t>
            </a:r>
            <a:r>
              <a:rPr lang="hu-HU" dirty="0"/>
              <a:t> Program – Csomaghoz rendelés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33445" y="2802164"/>
            <a:ext cx="3185436" cy="211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869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Forráskód szerkesztése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422" y="2924094"/>
            <a:ext cx="9251482" cy="1867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395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Forráskód szerkesztése – Mentés (CTRL + S), Inaktív kód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8354" y="3160336"/>
            <a:ext cx="4755292" cy="135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107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Forráskód szerkesztése – kód ellenőrzése (CTRL + F2)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7577" y="2588785"/>
            <a:ext cx="9137172" cy="253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890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Forráskód szerkesztése – kód aktiválása (CTRL + F3)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9311" y="2976073"/>
            <a:ext cx="9213378" cy="247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086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42f7676c-f455-423c-82f6-dc2d99791af7}" enabled="0" method="" siteId="{42f7676c-f455-423c-82f6-dc2d99791af7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10868</TotalTime>
  <Words>5526</Words>
  <Application>Microsoft Office PowerPoint</Application>
  <PresentationFormat>Widescreen</PresentationFormat>
  <Paragraphs>922</Paragraphs>
  <Slides>137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137</vt:i4>
      </vt:variant>
    </vt:vector>
  </HeadingPairs>
  <TitlesOfParts>
    <vt:vector size="146" baseType="lpstr">
      <vt:lpstr>Arial</vt:lpstr>
      <vt:lpstr>Arial Unicode MS</vt:lpstr>
      <vt:lpstr>Calibri</vt:lpstr>
      <vt:lpstr>Calibri Light</vt:lpstr>
      <vt:lpstr>Courier New</vt:lpstr>
      <vt:lpstr>Georgia</vt:lpstr>
      <vt:lpstr>Times New Roman</vt:lpstr>
      <vt:lpstr>wingdings</vt:lpstr>
      <vt:lpstr>Retrospect</vt:lpstr>
      <vt:lpstr>Vállalati Informatika</vt:lpstr>
      <vt:lpstr>I. előadás</vt:lpstr>
      <vt:lpstr>I. előadás</vt:lpstr>
      <vt:lpstr>I. előadás</vt:lpstr>
      <vt:lpstr>Bemutatkozás</vt:lpstr>
      <vt:lpstr>Bemutatkozás</vt:lpstr>
      <vt:lpstr>I. előadás</vt:lpstr>
      <vt:lpstr>Célok, elvárások, szabályok</vt:lpstr>
      <vt:lpstr>Célok, elvárások, szabályok</vt:lpstr>
      <vt:lpstr>Célok, elvárások, szabályok</vt:lpstr>
      <vt:lpstr>Célok, elvárások, szabályok</vt:lpstr>
      <vt:lpstr>Célok, elvárások, szabályok</vt:lpstr>
      <vt:lpstr>Célok, elvárások, szabályok</vt:lpstr>
      <vt:lpstr>I. előadás</vt:lpstr>
      <vt:lpstr>Hasznos előismeretek</vt:lpstr>
      <vt:lpstr>Célok, elvárások, szabályok</vt:lpstr>
      <vt:lpstr>I. előadás</vt:lpstr>
      <vt:lpstr>Vállalatirányítási rendszerek</vt:lpstr>
      <vt:lpstr>Vállalatirányítási rendszerek</vt:lpstr>
      <vt:lpstr>Vállalatirányítási rendszerek</vt:lpstr>
      <vt:lpstr>SAP – Történeti áttekintés</vt:lpstr>
      <vt:lpstr>SAP Történeti áttekintés</vt:lpstr>
      <vt:lpstr>SAP Történeti áttekintés</vt:lpstr>
      <vt:lpstr>SAP Történeti áttekintés</vt:lpstr>
      <vt:lpstr>Történeti áttekintés</vt:lpstr>
      <vt:lpstr>SAP Érdekességek</vt:lpstr>
      <vt:lpstr>SAP Érdekességek</vt:lpstr>
      <vt:lpstr>Egy üzleti megoldás felépítése</vt:lpstr>
      <vt:lpstr>Egy üzleti megoldás felépítése</vt:lpstr>
      <vt:lpstr>SAP R/3 hardware-es környezete</vt:lpstr>
      <vt:lpstr>SAP NetWeaver</vt:lpstr>
      <vt:lpstr>SAP modulok</vt:lpstr>
      <vt:lpstr>Logisztikai Modulok</vt:lpstr>
      <vt:lpstr>Logisztikai Modulok</vt:lpstr>
      <vt:lpstr>Logisztikai Modulok</vt:lpstr>
      <vt:lpstr>Pénzügyi Modulok</vt:lpstr>
      <vt:lpstr>FI komponensek</vt:lpstr>
      <vt:lpstr>Pénzügyi Modulok</vt:lpstr>
      <vt:lpstr>Pénzügyi Modulok</vt:lpstr>
      <vt:lpstr>Pénzügyi Modulok</vt:lpstr>
      <vt:lpstr>Emberi erőforrások</vt:lpstr>
      <vt:lpstr>Megjegyzés</vt:lpstr>
      <vt:lpstr>Iparági megoldások</vt:lpstr>
      <vt:lpstr>Üzleti megoldások</vt:lpstr>
      <vt:lpstr>Architektúra</vt:lpstr>
      <vt:lpstr>Fundamental Modelling Concepts</vt:lpstr>
      <vt:lpstr>Blokk diagram</vt:lpstr>
      <vt:lpstr>Blokk diagram - Ágensek</vt:lpstr>
      <vt:lpstr>Blokk diagram - ágensek</vt:lpstr>
      <vt:lpstr>Blokk diagram - Tárolók</vt:lpstr>
      <vt:lpstr>Blokk diagram - Tárolók</vt:lpstr>
      <vt:lpstr>Blokk diagram – Csatornák és hozzáférések</vt:lpstr>
      <vt:lpstr>Blokk diagram – Csatornák és hozzáférések</vt:lpstr>
      <vt:lpstr>Kérés/válasz csatornák</vt:lpstr>
      <vt:lpstr>Példányok jelölése (…)</vt:lpstr>
      <vt:lpstr>Csoportosítás, árnyékolás</vt:lpstr>
      <vt:lpstr>Blokk diagramm – 1. feladat</vt:lpstr>
      <vt:lpstr>Blokk diagramm – 1. feladat</vt:lpstr>
      <vt:lpstr>Blokk diagram – Absztrakciós szintek</vt:lpstr>
      <vt:lpstr>Blokk diagram – Absztrakciós szintek</vt:lpstr>
      <vt:lpstr>Kliens – Szerver (szoftver orientált nézet)</vt:lpstr>
      <vt:lpstr>Kliens – szerver architektúra</vt:lpstr>
      <vt:lpstr>SAP R/3 architektúra – Logikai nézet</vt:lpstr>
      <vt:lpstr>SAP R/3 architektúra – Software nézet</vt:lpstr>
      <vt:lpstr>Kliens – szerver architektúra</vt:lpstr>
      <vt:lpstr>Tipikus SAP rendszer installáció</vt:lpstr>
      <vt:lpstr>Tipikus SAP rendszer installáció</vt:lpstr>
      <vt:lpstr>SAP Change and Transport System (CTS)</vt:lpstr>
      <vt:lpstr>SAP ABAP</vt:lpstr>
      <vt:lpstr>ABAP Application Server</vt:lpstr>
      <vt:lpstr>ABAP Application Server</vt:lpstr>
      <vt:lpstr>Munkafolyamat</vt:lpstr>
      <vt:lpstr>Munkafolyamat típusok</vt:lpstr>
      <vt:lpstr>Munkafolyamat típusok</vt:lpstr>
      <vt:lpstr>I. előadás</vt:lpstr>
      <vt:lpstr>Belépés az SAP rendszerbe</vt:lpstr>
      <vt:lpstr>Fejlesztői belépés az SAP rendszerbe</vt:lpstr>
      <vt:lpstr>Rendszer hozzáadása SAPGUI klienshez</vt:lpstr>
      <vt:lpstr>Belépés SAP rendszerbe</vt:lpstr>
      <vt:lpstr>Belépés SAP rendszerbe</vt:lpstr>
      <vt:lpstr>Belépés SAP rendszerbe</vt:lpstr>
      <vt:lpstr>SAP Easy Access Menu</vt:lpstr>
      <vt:lpstr>SAP User Menu</vt:lpstr>
      <vt:lpstr>SAP Easy Access - Favorites</vt:lpstr>
      <vt:lpstr>SAP Easy Access - Favorites</vt:lpstr>
      <vt:lpstr>Session és módusz</vt:lpstr>
      <vt:lpstr>SAP Tranzakciók</vt:lpstr>
      <vt:lpstr>SAP Easy Access Menu</vt:lpstr>
      <vt:lpstr>Hello World!</vt:lpstr>
      <vt:lpstr>Új package létrehozása</vt:lpstr>
      <vt:lpstr>Package létrehozása</vt:lpstr>
      <vt:lpstr>Program létrehozása – ABAP Workbench</vt:lpstr>
      <vt:lpstr>Program létrehozása – ABAP Editor</vt:lpstr>
      <vt:lpstr>Create Program</vt:lpstr>
      <vt:lpstr>Create Program – Csomaghoz rendelés</vt:lpstr>
      <vt:lpstr>Forráskód szerkesztése</vt:lpstr>
      <vt:lpstr>Forráskód szerkesztése – Mentés (CTRL + S), Inaktív kód</vt:lpstr>
      <vt:lpstr>Forráskód szerkesztése – kód ellenőrzése (CTRL + F2)</vt:lpstr>
      <vt:lpstr>Forráskód szerkesztése – kód aktiválása (CTRL + F3)</vt:lpstr>
      <vt:lpstr>Forráskód szerkesztése – kód aktiválása (CTRL + F3)</vt:lpstr>
      <vt:lpstr>Forráskód szerkesztése – kód futtatása (F8)</vt:lpstr>
      <vt:lpstr>Program kimenete</vt:lpstr>
      <vt:lpstr>Kérdések?</vt:lpstr>
      <vt:lpstr>BTP – ABAP on Cloud</vt:lpstr>
      <vt:lpstr>BTP – ABAP on Cloud</vt:lpstr>
      <vt:lpstr>ABAP Trial account létrehozása</vt:lpstr>
      <vt:lpstr>Hello World</vt:lpstr>
      <vt:lpstr>Hello World</vt:lpstr>
      <vt:lpstr>Hello World</vt:lpstr>
      <vt:lpstr>Hello World</vt:lpstr>
      <vt:lpstr>Hello World</vt:lpstr>
      <vt:lpstr>Hello World</vt:lpstr>
      <vt:lpstr>Hello World</vt:lpstr>
      <vt:lpstr>Hello World</vt:lpstr>
      <vt:lpstr>Hello World</vt:lpstr>
      <vt:lpstr>Hello World!</vt:lpstr>
      <vt:lpstr>Hello World</vt:lpstr>
      <vt:lpstr>Hello World</vt:lpstr>
      <vt:lpstr>ABAP alapok</vt:lpstr>
      <vt:lpstr>ABAP megjegyzések</vt:lpstr>
      <vt:lpstr>ABAP beépített típusok</vt:lpstr>
      <vt:lpstr>Változók definiálása</vt:lpstr>
      <vt:lpstr>Változók definiálása</vt:lpstr>
      <vt:lpstr>Számtípusokról</vt:lpstr>
      <vt:lpstr>Konstansok, literálok</vt:lpstr>
      <vt:lpstr>Értékadás</vt:lpstr>
      <vt:lpstr>Műveletvégzés</vt:lpstr>
      <vt:lpstr>Logikai kifejezések</vt:lpstr>
      <vt:lpstr>Vezérlési szerkezetek</vt:lpstr>
      <vt:lpstr>Vezérlési szerkezetek</vt:lpstr>
      <vt:lpstr>Vezérlési szerkezetek</vt:lpstr>
      <vt:lpstr>Vezérlési szerkezetek</vt:lpstr>
      <vt:lpstr>Vezérlési szerkezetek</vt:lpstr>
      <vt:lpstr>Hello World! </vt:lpstr>
      <vt:lpstr>SAP mandantok (clients)</vt:lpstr>
      <vt:lpstr>SAP Mandantok</vt:lpstr>
      <vt:lpstr>SAP Mandant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Virtuális Vállalat</dc:title>
  <dc:creator>Mihaly, Krisztian</dc:creator>
  <cp:lastModifiedBy>Mihaly, Krisztian</cp:lastModifiedBy>
  <cp:revision>122</cp:revision>
  <dcterms:created xsi:type="dcterms:W3CDTF">2017-09-19T19:58:21Z</dcterms:created>
  <dcterms:modified xsi:type="dcterms:W3CDTF">2025-09-22T06:46:32Z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